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6" r:id="rId3"/>
    <p:sldId id="392" r:id="rId4"/>
    <p:sldId id="357" r:id="rId5"/>
    <p:sldId id="397" r:id="rId6"/>
    <p:sldId id="369" r:id="rId7"/>
    <p:sldId id="374" r:id="rId8"/>
    <p:sldId id="373" r:id="rId9"/>
    <p:sldId id="371" r:id="rId10"/>
    <p:sldId id="370" r:id="rId11"/>
    <p:sldId id="375" r:id="rId12"/>
    <p:sldId id="377" r:id="rId13"/>
    <p:sldId id="378" r:id="rId14"/>
    <p:sldId id="376" r:id="rId15"/>
    <p:sldId id="388" r:id="rId16"/>
    <p:sldId id="384" r:id="rId17"/>
    <p:sldId id="380" r:id="rId18"/>
    <p:sldId id="381" r:id="rId19"/>
    <p:sldId id="385" r:id="rId20"/>
    <p:sldId id="382" r:id="rId21"/>
    <p:sldId id="383" r:id="rId22"/>
    <p:sldId id="390" r:id="rId23"/>
    <p:sldId id="391" r:id="rId24"/>
    <p:sldId id="393" r:id="rId25"/>
    <p:sldId id="386" r:id="rId26"/>
    <p:sldId id="387" r:id="rId27"/>
    <p:sldId id="396" r:id="rId28"/>
    <p:sldId id="395" r:id="rId29"/>
    <p:sldId id="358" r:id="rId30"/>
    <p:sldId id="389" r:id="rId31"/>
    <p:sldId id="364" r:id="rId32"/>
    <p:sldId id="394" r:id="rId33"/>
  </p:sldIdLst>
  <p:sldSz cx="9144000" cy="6858000" type="screen4x3"/>
  <p:notesSz cx="6791325" cy="9918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3399"/>
    <a:srgbClr val="F22A5A"/>
    <a:srgbClr val="FAA906"/>
    <a:srgbClr val="CCFF33"/>
    <a:srgbClr val="800000"/>
    <a:srgbClr val="161642"/>
    <a:srgbClr val="DFF6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36" autoAdjust="0"/>
    <p:restoredTop sz="94660"/>
  </p:normalViewPr>
  <p:slideViewPr>
    <p:cSldViewPr snapToGrid="0">
      <p:cViewPr>
        <p:scale>
          <a:sx n="75" d="100"/>
          <a:sy n="75" d="100"/>
        </p:scale>
        <p:origin x="-10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60"/>
    </p:cViewPr>
  </p:sorterViewPr>
  <p:notesViewPr>
    <p:cSldViewPr snapToGrid="0">
      <p:cViewPr varScale="1">
        <p:scale>
          <a:sx n="66" d="100"/>
          <a:sy n="66" d="100"/>
        </p:scale>
        <p:origin x="-2298" y="-126"/>
      </p:cViewPr>
      <p:guideLst>
        <p:guide orient="horz" pos="3124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6513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6513" y="9421813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AB6839F2-8660-441E-8951-AE28900475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850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6513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1700"/>
            <a:ext cx="543242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6513" y="9421813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29AE38D9-F45E-4709-B38A-C865370924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343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715E92-B98F-4398-8484-E62F3773EBFA}" type="slidenum">
              <a:rPr lang="fr-FR"/>
              <a:pPr/>
              <a:t>1</a:t>
            </a:fld>
            <a:endParaRPr lang="fr-FR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12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13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14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15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16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17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18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19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20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21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CED597-51F7-4572-9DFA-C71BC89988CD}" type="slidenum">
              <a:rPr lang="fr-FR"/>
              <a:pPr/>
              <a:t>2</a:t>
            </a:fld>
            <a:endParaRPr 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22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23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24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25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26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27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28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AE38D9-F45E-4709-B38A-C86537092493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AE38D9-F45E-4709-B38A-C86537092493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AE38D9-F45E-4709-B38A-C86537092493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AE38D9-F45E-4709-B38A-C86537092493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AE38D9-F45E-4709-B38A-C86537092493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7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8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9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10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A8120-B37A-46EE-B33B-DA35C2C4F99A}" type="slidenum">
              <a:rPr lang="fr-FR"/>
              <a:pPr/>
              <a:t>11</a:t>
            </a:fld>
            <a:endParaRPr lang="fr-FR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04420-BFA0-4A44-8525-5B285473A7E5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08EB5-33D2-43DA-B5F7-2A7C5E86316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24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24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15A9-8BC4-4327-999A-5F0E9745131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3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84200" y="990600"/>
            <a:ext cx="3975100" cy="50085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711700" y="990600"/>
            <a:ext cx="3975100" cy="24272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711700" y="3570288"/>
            <a:ext cx="3975100" cy="24288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5AA35-4B54-45DB-AD5F-6D481F4274B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35B5D-9DE5-4AA6-9B71-BC40EBD0B77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21D5A-37EA-4AE3-BB44-3397B383502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84200" y="990600"/>
            <a:ext cx="3975100" cy="5008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1700" y="990600"/>
            <a:ext cx="3975100" cy="5008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FE371-C1FA-4B87-A16F-C8B8B5601E6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1B55E-E9DB-427A-90BB-A8612FF2694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BA2DB-0709-4988-BEBA-8378618775C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9E663-0EE5-45B5-9A1B-FE4F5D68BAC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0579B-642B-4629-8909-32B341160D0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6C5B-6539-4B54-9C20-3C2C6ABA808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IMG_2702"/>
          <p:cNvPicPr>
            <a:picLocks noChangeAspect="1" noChangeArrowheads="1"/>
          </p:cNvPicPr>
          <p:nvPr userDrawn="1"/>
        </p:nvPicPr>
        <p:blipFill>
          <a:blip r:embed="rId14" cstate="print"/>
          <a:srcRect l="15112" t="3282" r="25264" b="370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990600"/>
            <a:ext cx="8102600" cy="50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9" name="WordArt 17"/>
          <p:cNvSpPr>
            <a:spLocks noChangeArrowheads="1" noChangeShapeType="1" noTextEdit="1"/>
          </p:cNvSpPr>
          <p:nvPr userDrawn="1"/>
        </p:nvSpPr>
        <p:spPr bwMode="auto">
          <a:xfrm rot="-5400000">
            <a:off x="-2339975" y="2660650"/>
            <a:ext cx="5238750" cy="292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i="1" kern="10">
                <a:ln w="9525">
                  <a:solidFill>
                    <a:srgbClr val="EAEAEA"/>
                  </a:solidFill>
                  <a:round/>
                  <a:headEnd/>
                  <a:tailEnd/>
                </a:ln>
                <a:noFill/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www.planeur-bretagne.fr</a:t>
            </a:r>
          </a:p>
        </p:txBody>
      </p:sp>
      <p:pic>
        <p:nvPicPr>
          <p:cNvPr id="1030" name="Picture 18" descr="logo_ffvv_7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18500" y="5994400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95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5400" y="6305550"/>
            <a:ext cx="6731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fr-FR" dirty="0" smtClean="0"/>
              <a:t>Championnat Interrégional Bretagne Grand-Ouest 2012</a:t>
            </a:r>
            <a:endParaRPr lang="fr-FR" dirty="0"/>
          </a:p>
        </p:txBody>
      </p:sp>
      <p:sp>
        <p:nvSpPr>
          <p:cNvPr id="229396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67600" y="6308725"/>
            <a:ext cx="1244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1799800F-D25E-468E-8C00-1834D7F670F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16164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i="1">
          <a:solidFill>
            <a:srgbClr val="6D4B53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6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coring@planeur-bretagne.fr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philippe@depechy.ne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mailto:gerard@depechy.net" TargetMode="External"/><Relationship Id="rId4" Type="http://schemas.openxmlformats.org/officeDocument/2006/relationships/hyperlink" Target="mailto:Laurent.mourier@wanadoo.fr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soaringspot.com/regbzh2012/download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fvv.org/files/2012/03/5-reglement-competitions-federales-np-41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ffvv.org/files/2011/01/6-np41a-conversion_niveaux_de_vol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BBA80A42-AD32-429A-81C5-4D574C1FC383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3375025"/>
            <a:ext cx="8369300" cy="1330325"/>
          </a:xfrm>
        </p:spPr>
        <p:txBody>
          <a:bodyPr/>
          <a:lstStyle/>
          <a:p>
            <a:pPr eaLnBrk="1" hangingPunct="1">
              <a:defRPr/>
            </a:pPr>
            <a:r>
              <a:rPr lang="fr-FR" sz="5400" dirty="0" smtClean="0">
                <a:solidFill>
                  <a:srgbClr val="D9EE12"/>
                </a:solidFill>
              </a:rPr>
              <a:t>Self-Briefing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55750" y="4635500"/>
            <a:ext cx="6400800" cy="749300"/>
          </a:xfrm>
        </p:spPr>
        <p:txBody>
          <a:bodyPr/>
          <a:lstStyle/>
          <a:p>
            <a:pPr eaLnBrk="1" hangingPunct="1"/>
            <a:r>
              <a:rPr lang="fr-FR" sz="2000" b="1" dirty="0" smtClean="0">
                <a:solidFill>
                  <a:schemeClr val="bg1"/>
                </a:solidFill>
              </a:rPr>
              <a:t>Version </a:t>
            </a:r>
            <a:r>
              <a:rPr lang="fr-FR" sz="2000" b="1" dirty="0" smtClean="0">
                <a:solidFill>
                  <a:schemeClr val="bg1"/>
                </a:solidFill>
              </a:rPr>
              <a:t>1.02 </a:t>
            </a:r>
            <a:r>
              <a:rPr lang="fr-FR" sz="2000" b="1" dirty="0" smtClean="0">
                <a:solidFill>
                  <a:schemeClr val="bg1"/>
                </a:solidFill>
              </a:rPr>
              <a:t>du </a:t>
            </a:r>
            <a:r>
              <a:rPr lang="fr-FR" sz="2000" b="1" dirty="0" smtClean="0">
                <a:solidFill>
                  <a:schemeClr val="bg1"/>
                </a:solidFill>
              </a:rPr>
              <a:t>08</a:t>
            </a:r>
            <a:r>
              <a:rPr lang="fr-FR" sz="2000" b="1" dirty="0" smtClean="0">
                <a:solidFill>
                  <a:schemeClr val="bg1"/>
                </a:solidFill>
              </a:rPr>
              <a:t>/05/2012</a:t>
            </a:r>
            <a:endParaRPr lang="fr-FR" sz="2000" b="1" dirty="0" smtClean="0">
              <a:solidFill>
                <a:schemeClr val="bg1"/>
              </a:solidFill>
            </a:endParaRPr>
          </a:p>
        </p:txBody>
      </p:sp>
      <p:pic>
        <p:nvPicPr>
          <p:cNvPr id="2057" name="Picture 9" descr="http://planeur-bretagne.fr/images/stories/2012/regbzh2012/RegBzh2012-Logo-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8900" y="744537"/>
            <a:ext cx="6553200" cy="1831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Accès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 l="2012" t="42048" r="7633" b="9897"/>
          <a:stretch>
            <a:fillRect/>
          </a:stretch>
        </p:blipFill>
        <p:spPr bwMode="auto">
          <a:xfrm>
            <a:off x="444500" y="876300"/>
            <a:ext cx="8699500" cy="36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84200" y="4826000"/>
            <a:ext cx="83820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1003300" y="2120900"/>
            <a:ext cx="7327900" cy="1689100"/>
          </a:xfrm>
          <a:custGeom>
            <a:avLst/>
            <a:gdLst>
              <a:gd name="connsiteX0" fmla="*/ 0 w 7327900"/>
              <a:gd name="connsiteY0" fmla="*/ 50800 h 1689100"/>
              <a:gd name="connsiteX1" fmla="*/ 50800 w 7327900"/>
              <a:gd name="connsiteY1" fmla="*/ 0 h 1689100"/>
              <a:gd name="connsiteX2" fmla="*/ 6413500 w 7327900"/>
              <a:gd name="connsiteY2" fmla="*/ 266700 h 1689100"/>
              <a:gd name="connsiteX3" fmla="*/ 6604000 w 7327900"/>
              <a:gd name="connsiteY3" fmla="*/ 330200 h 1689100"/>
              <a:gd name="connsiteX4" fmla="*/ 7327900 w 7327900"/>
              <a:gd name="connsiteY4" fmla="*/ 1155700 h 1689100"/>
              <a:gd name="connsiteX5" fmla="*/ 7277100 w 7327900"/>
              <a:gd name="connsiteY5" fmla="*/ 1193800 h 1689100"/>
              <a:gd name="connsiteX6" fmla="*/ 2159000 w 7327900"/>
              <a:gd name="connsiteY6" fmla="*/ 914400 h 1689100"/>
              <a:gd name="connsiteX7" fmla="*/ 1435100 w 7327900"/>
              <a:gd name="connsiteY7" fmla="*/ 1270000 h 1689100"/>
              <a:gd name="connsiteX8" fmla="*/ 1574800 w 7327900"/>
              <a:gd name="connsiteY8" fmla="*/ 1562100 h 1689100"/>
              <a:gd name="connsiteX9" fmla="*/ 1257300 w 7327900"/>
              <a:gd name="connsiteY9" fmla="*/ 1689100 h 1689100"/>
              <a:gd name="connsiteX10" fmla="*/ 1244600 w 7327900"/>
              <a:gd name="connsiteY10" fmla="*/ 1612900 h 1689100"/>
              <a:gd name="connsiteX11" fmla="*/ 1257300 w 7327900"/>
              <a:gd name="connsiteY11" fmla="*/ 1409700 h 1689100"/>
              <a:gd name="connsiteX12" fmla="*/ 736600 w 7327900"/>
              <a:gd name="connsiteY12" fmla="*/ 1384300 h 1689100"/>
              <a:gd name="connsiteX13" fmla="*/ 749300 w 7327900"/>
              <a:gd name="connsiteY13" fmla="*/ 1320800 h 1689100"/>
              <a:gd name="connsiteX14" fmla="*/ 457200 w 7327900"/>
              <a:gd name="connsiteY14" fmla="*/ 1308100 h 1689100"/>
              <a:gd name="connsiteX15" fmla="*/ 0 w 7327900"/>
              <a:gd name="connsiteY15" fmla="*/ 50800 h 1689100"/>
              <a:gd name="connsiteX0" fmla="*/ 0 w 7327900"/>
              <a:gd name="connsiteY0" fmla="*/ 50800 h 1689100"/>
              <a:gd name="connsiteX1" fmla="*/ 50800 w 7327900"/>
              <a:gd name="connsiteY1" fmla="*/ 0 h 1689100"/>
              <a:gd name="connsiteX2" fmla="*/ 6413500 w 7327900"/>
              <a:gd name="connsiteY2" fmla="*/ 266700 h 1689100"/>
              <a:gd name="connsiteX3" fmla="*/ 6604000 w 7327900"/>
              <a:gd name="connsiteY3" fmla="*/ 330200 h 1689100"/>
              <a:gd name="connsiteX4" fmla="*/ 7327900 w 7327900"/>
              <a:gd name="connsiteY4" fmla="*/ 1155700 h 1689100"/>
              <a:gd name="connsiteX5" fmla="*/ 7277100 w 7327900"/>
              <a:gd name="connsiteY5" fmla="*/ 1193800 h 1689100"/>
              <a:gd name="connsiteX6" fmla="*/ 2159000 w 7327900"/>
              <a:gd name="connsiteY6" fmla="*/ 914400 h 1689100"/>
              <a:gd name="connsiteX7" fmla="*/ 1435100 w 7327900"/>
              <a:gd name="connsiteY7" fmla="*/ 1270000 h 1689100"/>
              <a:gd name="connsiteX8" fmla="*/ 1574800 w 7327900"/>
              <a:gd name="connsiteY8" fmla="*/ 1562100 h 1689100"/>
              <a:gd name="connsiteX9" fmla="*/ 1257300 w 7327900"/>
              <a:gd name="connsiteY9" fmla="*/ 1689100 h 1689100"/>
              <a:gd name="connsiteX10" fmla="*/ 1244600 w 7327900"/>
              <a:gd name="connsiteY10" fmla="*/ 1612900 h 1689100"/>
              <a:gd name="connsiteX11" fmla="*/ 1257300 w 7327900"/>
              <a:gd name="connsiteY11" fmla="*/ 1409700 h 1689100"/>
              <a:gd name="connsiteX12" fmla="*/ 736600 w 7327900"/>
              <a:gd name="connsiteY12" fmla="*/ 1384300 h 1689100"/>
              <a:gd name="connsiteX13" fmla="*/ 622300 w 7327900"/>
              <a:gd name="connsiteY13" fmla="*/ 1358900 h 1689100"/>
              <a:gd name="connsiteX14" fmla="*/ 457200 w 7327900"/>
              <a:gd name="connsiteY14" fmla="*/ 1308100 h 1689100"/>
              <a:gd name="connsiteX15" fmla="*/ 0 w 7327900"/>
              <a:gd name="connsiteY15" fmla="*/ 50800 h 16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327900" h="1689100">
                <a:moveTo>
                  <a:pt x="0" y="50800"/>
                </a:moveTo>
                <a:lnTo>
                  <a:pt x="50800" y="0"/>
                </a:lnTo>
                <a:lnTo>
                  <a:pt x="6413500" y="266700"/>
                </a:lnTo>
                <a:lnTo>
                  <a:pt x="6604000" y="330200"/>
                </a:lnTo>
                <a:lnTo>
                  <a:pt x="7327900" y="1155700"/>
                </a:lnTo>
                <a:lnTo>
                  <a:pt x="7277100" y="1193800"/>
                </a:lnTo>
                <a:lnTo>
                  <a:pt x="2159000" y="914400"/>
                </a:lnTo>
                <a:lnTo>
                  <a:pt x="1435100" y="1270000"/>
                </a:lnTo>
                <a:lnTo>
                  <a:pt x="1574800" y="1562100"/>
                </a:lnTo>
                <a:lnTo>
                  <a:pt x="1257300" y="1689100"/>
                </a:lnTo>
                <a:lnTo>
                  <a:pt x="1244600" y="1612900"/>
                </a:lnTo>
                <a:lnTo>
                  <a:pt x="1257300" y="1409700"/>
                </a:lnTo>
                <a:lnTo>
                  <a:pt x="736600" y="1384300"/>
                </a:lnTo>
                <a:lnTo>
                  <a:pt x="622300" y="1358900"/>
                </a:lnTo>
                <a:lnTo>
                  <a:pt x="457200" y="1308100"/>
                </a:lnTo>
                <a:lnTo>
                  <a:pt x="0" y="50800"/>
                </a:lnTo>
                <a:close/>
              </a:path>
            </a:pathLst>
          </a:custGeom>
          <a:solidFill>
            <a:srgbClr val="FFC000">
              <a:alpha val="6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1447800" y="3479800"/>
            <a:ext cx="812800" cy="495300"/>
          </a:xfrm>
          <a:custGeom>
            <a:avLst/>
            <a:gdLst>
              <a:gd name="connsiteX0" fmla="*/ 0 w 812800"/>
              <a:gd name="connsiteY0" fmla="*/ 0 h 558800"/>
              <a:gd name="connsiteX1" fmla="*/ 203200 w 812800"/>
              <a:gd name="connsiteY1" fmla="*/ 482600 h 558800"/>
              <a:gd name="connsiteX2" fmla="*/ 419100 w 812800"/>
              <a:gd name="connsiteY2" fmla="*/ 558800 h 558800"/>
              <a:gd name="connsiteX3" fmla="*/ 812800 w 812800"/>
              <a:gd name="connsiteY3" fmla="*/ 406400 h 558800"/>
              <a:gd name="connsiteX4" fmla="*/ 774700 w 812800"/>
              <a:gd name="connsiteY4" fmla="*/ 304800 h 558800"/>
              <a:gd name="connsiteX5" fmla="*/ 787400 w 812800"/>
              <a:gd name="connsiteY5" fmla="*/ 114300 h 558800"/>
              <a:gd name="connsiteX6" fmla="*/ 266700 w 812800"/>
              <a:gd name="connsiteY6" fmla="*/ 88900 h 558800"/>
              <a:gd name="connsiteX7" fmla="*/ 292100 w 812800"/>
              <a:gd name="connsiteY7" fmla="*/ 12700 h 558800"/>
              <a:gd name="connsiteX8" fmla="*/ 0 w 812800"/>
              <a:gd name="connsiteY8" fmla="*/ 0 h 558800"/>
              <a:gd name="connsiteX0" fmla="*/ 0 w 812800"/>
              <a:gd name="connsiteY0" fmla="*/ 0 h 558800"/>
              <a:gd name="connsiteX1" fmla="*/ 203200 w 812800"/>
              <a:gd name="connsiteY1" fmla="*/ 482600 h 558800"/>
              <a:gd name="connsiteX2" fmla="*/ 419100 w 812800"/>
              <a:gd name="connsiteY2" fmla="*/ 558800 h 558800"/>
              <a:gd name="connsiteX3" fmla="*/ 812800 w 812800"/>
              <a:gd name="connsiteY3" fmla="*/ 406400 h 558800"/>
              <a:gd name="connsiteX4" fmla="*/ 774700 w 812800"/>
              <a:gd name="connsiteY4" fmla="*/ 304800 h 558800"/>
              <a:gd name="connsiteX5" fmla="*/ 787400 w 812800"/>
              <a:gd name="connsiteY5" fmla="*/ 114300 h 558800"/>
              <a:gd name="connsiteX6" fmla="*/ 266700 w 812800"/>
              <a:gd name="connsiteY6" fmla="*/ 88900 h 558800"/>
              <a:gd name="connsiteX7" fmla="*/ 114300 w 812800"/>
              <a:gd name="connsiteY7" fmla="*/ 101600 h 558800"/>
              <a:gd name="connsiteX8" fmla="*/ 0 w 812800"/>
              <a:gd name="connsiteY8" fmla="*/ 0 h 558800"/>
              <a:gd name="connsiteX0" fmla="*/ 0 w 812800"/>
              <a:gd name="connsiteY0" fmla="*/ 0 h 495300"/>
              <a:gd name="connsiteX1" fmla="*/ 203200 w 812800"/>
              <a:gd name="connsiteY1" fmla="*/ 419100 h 495300"/>
              <a:gd name="connsiteX2" fmla="*/ 419100 w 812800"/>
              <a:gd name="connsiteY2" fmla="*/ 495300 h 495300"/>
              <a:gd name="connsiteX3" fmla="*/ 812800 w 812800"/>
              <a:gd name="connsiteY3" fmla="*/ 342900 h 495300"/>
              <a:gd name="connsiteX4" fmla="*/ 774700 w 812800"/>
              <a:gd name="connsiteY4" fmla="*/ 241300 h 495300"/>
              <a:gd name="connsiteX5" fmla="*/ 787400 w 812800"/>
              <a:gd name="connsiteY5" fmla="*/ 50800 h 495300"/>
              <a:gd name="connsiteX6" fmla="*/ 266700 w 812800"/>
              <a:gd name="connsiteY6" fmla="*/ 25400 h 495300"/>
              <a:gd name="connsiteX7" fmla="*/ 114300 w 812800"/>
              <a:gd name="connsiteY7" fmla="*/ 38100 h 495300"/>
              <a:gd name="connsiteX8" fmla="*/ 0 w 812800"/>
              <a:gd name="connsiteY8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" h="495300">
                <a:moveTo>
                  <a:pt x="0" y="0"/>
                </a:moveTo>
                <a:lnTo>
                  <a:pt x="203200" y="419100"/>
                </a:lnTo>
                <a:lnTo>
                  <a:pt x="419100" y="495300"/>
                </a:lnTo>
                <a:lnTo>
                  <a:pt x="812800" y="342900"/>
                </a:lnTo>
                <a:lnTo>
                  <a:pt x="774700" y="241300"/>
                </a:lnTo>
                <a:lnTo>
                  <a:pt x="787400" y="50800"/>
                </a:lnTo>
                <a:lnTo>
                  <a:pt x="266700" y="25400"/>
                </a:lnTo>
                <a:lnTo>
                  <a:pt x="114300" y="38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86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365500" y="2459335"/>
            <a:ext cx="23944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fr-FR" sz="20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Zone restreinte</a:t>
            </a:r>
            <a:endParaRPr lang="fr-FR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6400" y="3576935"/>
            <a:ext cx="17780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fr-FR" sz="16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Zone publique</a:t>
            </a:r>
            <a:endParaRPr lang="fr-FR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 l="1701" t="24065" r="7633" b="9507"/>
          <a:stretch>
            <a:fillRect/>
          </a:stretch>
        </p:blipFill>
        <p:spPr bwMode="auto">
          <a:xfrm>
            <a:off x="812800" y="774700"/>
            <a:ext cx="7391400" cy="431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Briefing et Affichage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84200" y="5093421"/>
            <a:ext cx="8382000" cy="90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briefings ont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lieu dans la grande salle du club house.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kern="0" baseline="0" dirty="0" smtClean="0">
                <a:solidFill>
                  <a:srgbClr val="FFFF66"/>
                </a:solidFill>
                <a:latin typeface="+mn-lt"/>
                <a:cs typeface="+mn-cs"/>
              </a:rPr>
              <a:t>Les</a:t>
            </a: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 affichages liés au concours seront présentés sur le panneau. 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0800" y="2972160"/>
            <a:ext cx="279400" cy="3679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552700" y="2941935"/>
            <a:ext cx="3561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endParaRPr lang="fr-FR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Parking voitures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84200" y="4826000"/>
            <a:ext cx="83820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Parking automobile : en bleu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Laissez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 passage libre pour les remorques (rouge </a:t>
            </a:r>
            <a:r>
              <a:rPr kumimoji="0" lang="fr-FR" sz="1600" b="0" i="0" u="none" strike="noStrike" kern="0" cap="none" spc="0" normalizeH="0" noProof="0" dirty="0" err="1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pontillé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 l="11048" t="41841" r="33026" b="13230"/>
          <a:stretch>
            <a:fillRect/>
          </a:stretch>
        </p:blipFill>
        <p:spPr bwMode="auto">
          <a:xfrm>
            <a:off x="1409700" y="723899"/>
            <a:ext cx="6451600" cy="413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rme libre 9"/>
          <p:cNvSpPr/>
          <p:nvPr/>
        </p:nvSpPr>
        <p:spPr>
          <a:xfrm>
            <a:off x="3048000" y="2997200"/>
            <a:ext cx="2527300" cy="1295400"/>
          </a:xfrm>
          <a:custGeom>
            <a:avLst/>
            <a:gdLst>
              <a:gd name="connsiteX0" fmla="*/ 101600 w 2794000"/>
              <a:gd name="connsiteY0" fmla="*/ 0 h 850900"/>
              <a:gd name="connsiteX1" fmla="*/ 2794000 w 2794000"/>
              <a:gd name="connsiteY1" fmla="*/ 152400 h 850900"/>
              <a:gd name="connsiteX2" fmla="*/ 2463800 w 2794000"/>
              <a:gd name="connsiteY2" fmla="*/ 774700 h 850900"/>
              <a:gd name="connsiteX3" fmla="*/ 1295400 w 2794000"/>
              <a:gd name="connsiteY3" fmla="*/ 850900 h 850900"/>
              <a:gd name="connsiteX4" fmla="*/ 0 w 2794000"/>
              <a:gd name="connsiteY4" fmla="*/ 736600 h 850900"/>
              <a:gd name="connsiteX5" fmla="*/ 101600 w 2794000"/>
              <a:gd name="connsiteY5" fmla="*/ 0 h 850900"/>
              <a:gd name="connsiteX0" fmla="*/ 101600 w 2794000"/>
              <a:gd name="connsiteY0" fmla="*/ 0 h 850900"/>
              <a:gd name="connsiteX1" fmla="*/ 2794000 w 2794000"/>
              <a:gd name="connsiteY1" fmla="*/ 152400 h 850900"/>
              <a:gd name="connsiteX2" fmla="*/ 2463800 w 2794000"/>
              <a:gd name="connsiteY2" fmla="*/ 774700 h 850900"/>
              <a:gd name="connsiteX3" fmla="*/ 1828800 w 2794000"/>
              <a:gd name="connsiteY3" fmla="*/ 812800 h 850900"/>
              <a:gd name="connsiteX4" fmla="*/ 1295400 w 2794000"/>
              <a:gd name="connsiteY4" fmla="*/ 850900 h 850900"/>
              <a:gd name="connsiteX5" fmla="*/ 0 w 2794000"/>
              <a:gd name="connsiteY5" fmla="*/ 736600 h 850900"/>
              <a:gd name="connsiteX6" fmla="*/ 101600 w 2794000"/>
              <a:gd name="connsiteY6" fmla="*/ 0 h 850900"/>
              <a:gd name="connsiteX0" fmla="*/ 101600 w 2794000"/>
              <a:gd name="connsiteY0" fmla="*/ 0 h 1206500"/>
              <a:gd name="connsiteX1" fmla="*/ 2794000 w 2794000"/>
              <a:gd name="connsiteY1" fmla="*/ 152400 h 1206500"/>
              <a:gd name="connsiteX2" fmla="*/ 2463800 w 2794000"/>
              <a:gd name="connsiteY2" fmla="*/ 774700 h 1206500"/>
              <a:gd name="connsiteX3" fmla="*/ 1549400 w 2794000"/>
              <a:gd name="connsiteY3" fmla="*/ 1206500 h 1206500"/>
              <a:gd name="connsiteX4" fmla="*/ 1295400 w 2794000"/>
              <a:gd name="connsiteY4" fmla="*/ 850900 h 1206500"/>
              <a:gd name="connsiteX5" fmla="*/ 0 w 2794000"/>
              <a:gd name="connsiteY5" fmla="*/ 736600 h 1206500"/>
              <a:gd name="connsiteX6" fmla="*/ 101600 w 2794000"/>
              <a:gd name="connsiteY6" fmla="*/ 0 h 1206500"/>
              <a:gd name="connsiteX0" fmla="*/ 101600 w 2794000"/>
              <a:gd name="connsiteY0" fmla="*/ 0 h 1206500"/>
              <a:gd name="connsiteX1" fmla="*/ 2794000 w 2794000"/>
              <a:gd name="connsiteY1" fmla="*/ 152400 h 1206500"/>
              <a:gd name="connsiteX2" fmla="*/ 2463800 w 2794000"/>
              <a:gd name="connsiteY2" fmla="*/ 774700 h 1206500"/>
              <a:gd name="connsiteX3" fmla="*/ 1549400 w 2794000"/>
              <a:gd name="connsiteY3" fmla="*/ 1206500 h 1206500"/>
              <a:gd name="connsiteX4" fmla="*/ 977900 w 2794000"/>
              <a:gd name="connsiteY4" fmla="*/ 812800 h 1206500"/>
              <a:gd name="connsiteX5" fmla="*/ 0 w 2794000"/>
              <a:gd name="connsiteY5" fmla="*/ 736600 h 1206500"/>
              <a:gd name="connsiteX6" fmla="*/ 101600 w 2794000"/>
              <a:gd name="connsiteY6" fmla="*/ 0 h 1206500"/>
              <a:gd name="connsiteX0" fmla="*/ 101600 w 2794000"/>
              <a:gd name="connsiteY0" fmla="*/ 0 h 1206500"/>
              <a:gd name="connsiteX1" fmla="*/ 2794000 w 2794000"/>
              <a:gd name="connsiteY1" fmla="*/ 152400 h 1206500"/>
              <a:gd name="connsiteX2" fmla="*/ 2463800 w 2794000"/>
              <a:gd name="connsiteY2" fmla="*/ 774700 h 1206500"/>
              <a:gd name="connsiteX3" fmla="*/ 1549400 w 2794000"/>
              <a:gd name="connsiteY3" fmla="*/ 1206500 h 1206500"/>
              <a:gd name="connsiteX4" fmla="*/ 1257300 w 2794000"/>
              <a:gd name="connsiteY4" fmla="*/ 990600 h 1206500"/>
              <a:gd name="connsiteX5" fmla="*/ 977900 w 2794000"/>
              <a:gd name="connsiteY5" fmla="*/ 812800 h 1206500"/>
              <a:gd name="connsiteX6" fmla="*/ 0 w 2794000"/>
              <a:gd name="connsiteY6" fmla="*/ 736600 h 1206500"/>
              <a:gd name="connsiteX7" fmla="*/ 101600 w 2794000"/>
              <a:gd name="connsiteY7" fmla="*/ 0 h 1206500"/>
              <a:gd name="connsiteX0" fmla="*/ 101600 w 2794000"/>
              <a:gd name="connsiteY0" fmla="*/ 0 h 1206500"/>
              <a:gd name="connsiteX1" fmla="*/ 2794000 w 2794000"/>
              <a:gd name="connsiteY1" fmla="*/ 152400 h 1206500"/>
              <a:gd name="connsiteX2" fmla="*/ 2463800 w 2794000"/>
              <a:gd name="connsiteY2" fmla="*/ 774700 h 1206500"/>
              <a:gd name="connsiteX3" fmla="*/ 1549400 w 2794000"/>
              <a:gd name="connsiteY3" fmla="*/ 1206500 h 1206500"/>
              <a:gd name="connsiteX4" fmla="*/ 1155700 w 2794000"/>
              <a:gd name="connsiteY4" fmla="*/ 965200 h 1206500"/>
              <a:gd name="connsiteX5" fmla="*/ 977900 w 2794000"/>
              <a:gd name="connsiteY5" fmla="*/ 812800 h 1206500"/>
              <a:gd name="connsiteX6" fmla="*/ 0 w 2794000"/>
              <a:gd name="connsiteY6" fmla="*/ 736600 h 1206500"/>
              <a:gd name="connsiteX7" fmla="*/ 101600 w 2794000"/>
              <a:gd name="connsiteY7" fmla="*/ 0 h 1206500"/>
              <a:gd name="connsiteX0" fmla="*/ 101600 w 2794000"/>
              <a:gd name="connsiteY0" fmla="*/ 0 h 1295400"/>
              <a:gd name="connsiteX1" fmla="*/ 2794000 w 2794000"/>
              <a:gd name="connsiteY1" fmla="*/ 152400 h 1295400"/>
              <a:gd name="connsiteX2" fmla="*/ 2463800 w 2794000"/>
              <a:gd name="connsiteY2" fmla="*/ 774700 h 1295400"/>
              <a:gd name="connsiteX3" fmla="*/ 1397000 w 2794000"/>
              <a:gd name="connsiteY3" fmla="*/ 1295400 h 1295400"/>
              <a:gd name="connsiteX4" fmla="*/ 1155700 w 2794000"/>
              <a:gd name="connsiteY4" fmla="*/ 965200 h 1295400"/>
              <a:gd name="connsiteX5" fmla="*/ 977900 w 2794000"/>
              <a:gd name="connsiteY5" fmla="*/ 812800 h 1295400"/>
              <a:gd name="connsiteX6" fmla="*/ 0 w 2794000"/>
              <a:gd name="connsiteY6" fmla="*/ 736600 h 1295400"/>
              <a:gd name="connsiteX7" fmla="*/ 101600 w 2794000"/>
              <a:gd name="connsiteY7" fmla="*/ 0 h 1295400"/>
              <a:gd name="connsiteX0" fmla="*/ 101600 w 2527300"/>
              <a:gd name="connsiteY0" fmla="*/ 0 h 1295400"/>
              <a:gd name="connsiteX1" fmla="*/ 2527300 w 2527300"/>
              <a:gd name="connsiteY1" fmla="*/ 152400 h 1295400"/>
              <a:gd name="connsiteX2" fmla="*/ 2463800 w 2527300"/>
              <a:gd name="connsiteY2" fmla="*/ 774700 h 1295400"/>
              <a:gd name="connsiteX3" fmla="*/ 1397000 w 2527300"/>
              <a:gd name="connsiteY3" fmla="*/ 1295400 h 1295400"/>
              <a:gd name="connsiteX4" fmla="*/ 1155700 w 2527300"/>
              <a:gd name="connsiteY4" fmla="*/ 965200 h 1295400"/>
              <a:gd name="connsiteX5" fmla="*/ 977900 w 2527300"/>
              <a:gd name="connsiteY5" fmla="*/ 812800 h 1295400"/>
              <a:gd name="connsiteX6" fmla="*/ 0 w 2527300"/>
              <a:gd name="connsiteY6" fmla="*/ 736600 h 1295400"/>
              <a:gd name="connsiteX7" fmla="*/ 101600 w 2527300"/>
              <a:gd name="connsiteY7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7300" h="1295400">
                <a:moveTo>
                  <a:pt x="101600" y="0"/>
                </a:moveTo>
                <a:lnTo>
                  <a:pt x="2527300" y="152400"/>
                </a:lnTo>
                <a:lnTo>
                  <a:pt x="2463800" y="774700"/>
                </a:lnTo>
                <a:lnTo>
                  <a:pt x="1397000" y="1295400"/>
                </a:lnTo>
                <a:lnTo>
                  <a:pt x="1155700" y="965200"/>
                </a:lnTo>
                <a:lnTo>
                  <a:pt x="977900" y="812800"/>
                </a:lnTo>
                <a:lnTo>
                  <a:pt x="0" y="736600"/>
                </a:lnTo>
                <a:lnTo>
                  <a:pt x="10160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8000"/>
            </a:schemeClr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3162300" y="2082800"/>
            <a:ext cx="3213100" cy="2679700"/>
          </a:xfrm>
          <a:custGeom>
            <a:avLst/>
            <a:gdLst>
              <a:gd name="connsiteX0" fmla="*/ 0 w 3213100"/>
              <a:gd name="connsiteY0" fmla="*/ 2679700 h 2679700"/>
              <a:gd name="connsiteX1" fmla="*/ 1358900 w 3213100"/>
              <a:gd name="connsiteY1" fmla="*/ 1409700 h 2679700"/>
              <a:gd name="connsiteX2" fmla="*/ 2667000 w 3213100"/>
              <a:gd name="connsiteY2" fmla="*/ 1244600 h 2679700"/>
              <a:gd name="connsiteX3" fmla="*/ 3098800 w 3213100"/>
              <a:gd name="connsiteY3" fmla="*/ 990600 h 2679700"/>
              <a:gd name="connsiteX4" fmla="*/ 3213100 w 3213100"/>
              <a:gd name="connsiteY4" fmla="*/ 0 h 267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100" h="2679700">
                <a:moveTo>
                  <a:pt x="0" y="2679700"/>
                </a:moveTo>
                <a:cubicBezTo>
                  <a:pt x="457200" y="2164291"/>
                  <a:pt x="914400" y="1648883"/>
                  <a:pt x="1358900" y="1409700"/>
                </a:cubicBezTo>
                <a:cubicBezTo>
                  <a:pt x="1803400" y="1170517"/>
                  <a:pt x="2377017" y="1314450"/>
                  <a:pt x="2667000" y="1244600"/>
                </a:cubicBezTo>
                <a:cubicBezTo>
                  <a:pt x="2956983" y="1174750"/>
                  <a:pt x="3007783" y="1198033"/>
                  <a:pt x="3098800" y="990600"/>
                </a:cubicBezTo>
                <a:cubicBezTo>
                  <a:pt x="3189817" y="783167"/>
                  <a:pt x="3210983" y="114300"/>
                  <a:pt x="3213100" y="0"/>
                </a:cubicBezTo>
              </a:path>
            </a:pathLst>
          </a:custGeom>
          <a:ln w="19050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461434" y="2916535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kern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P</a:t>
            </a:r>
            <a:endParaRPr lang="fr-FR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Camping rustique et lieux de vie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84200" y="4826000"/>
            <a:ext cx="83820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Douche unique, 2 WC dans le club house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Pas d’électricité en dehors du bâtiment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Coin pic-</a:t>
            </a:r>
            <a:r>
              <a:rPr lang="fr-FR" sz="1600" kern="0" dirty="0" err="1" smtClean="0">
                <a:solidFill>
                  <a:srgbClr val="FFFF66"/>
                </a:solidFill>
                <a:latin typeface="+mn-lt"/>
                <a:cs typeface="+mn-cs"/>
              </a:rPr>
              <a:t>nic</a:t>
            </a: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 dans le barnum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 l="11048" t="41841" r="33026" b="13230"/>
          <a:stretch>
            <a:fillRect/>
          </a:stretch>
        </p:blipFill>
        <p:spPr bwMode="auto">
          <a:xfrm>
            <a:off x="1409700" y="723899"/>
            <a:ext cx="6451600" cy="413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rme libre 9"/>
          <p:cNvSpPr/>
          <p:nvPr/>
        </p:nvSpPr>
        <p:spPr>
          <a:xfrm>
            <a:off x="6654800" y="2006600"/>
            <a:ext cx="571500" cy="1168400"/>
          </a:xfrm>
          <a:custGeom>
            <a:avLst/>
            <a:gdLst>
              <a:gd name="connsiteX0" fmla="*/ 0 w 571500"/>
              <a:gd name="connsiteY0" fmla="*/ 50800 h 1168400"/>
              <a:gd name="connsiteX1" fmla="*/ 12700 w 571500"/>
              <a:gd name="connsiteY1" fmla="*/ 1168400 h 1168400"/>
              <a:gd name="connsiteX2" fmla="*/ 571500 w 571500"/>
              <a:gd name="connsiteY2" fmla="*/ 952500 h 1168400"/>
              <a:gd name="connsiteX3" fmla="*/ 139700 w 571500"/>
              <a:gd name="connsiteY3" fmla="*/ 0 h 1168400"/>
              <a:gd name="connsiteX4" fmla="*/ 0 w 571500"/>
              <a:gd name="connsiteY4" fmla="*/ 5080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1168400">
                <a:moveTo>
                  <a:pt x="0" y="50800"/>
                </a:moveTo>
                <a:lnTo>
                  <a:pt x="12700" y="1168400"/>
                </a:lnTo>
                <a:lnTo>
                  <a:pt x="571500" y="952500"/>
                </a:lnTo>
                <a:lnTo>
                  <a:pt x="13970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2362200" y="2616200"/>
            <a:ext cx="736600" cy="1219200"/>
          </a:xfrm>
          <a:custGeom>
            <a:avLst/>
            <a:gdLst>
              <a:gd name="connsiteX0" fmla="*/ 0 w 736600"/>
              <a:gd name="connsiteY0" fmla="*/ 12700 h 1219200"/>
              <a:gd name="connsiteX1" fmla="*/ 368300 w 736600"/>
              <a:gd name="connsiteY1" fmla="*/ 0 h 1219200"/>
              <a:gd name="connsiteX2" fmla="*/ 355600 w 736600"/>
              <a:gd name="connsiteY2" fmla="*/ 431800 h 1219200"/>
              <a:gd name="connsiteX3" fmla="*/ 533400 w 736600"/>
              <a:gd name="connsiteY3" fmla="*/ 431800 h 1219200"/>
              <a:gd name="connsiteX4" fmla="*/ 546100 w 736600"/>
              <a:gd name="connsiteY4" fmla="*/ 774700 h 1219200"/>
              <a:gd name="connsiteX5" fmla="*/ 736600 w 736600"/>
              <a:gd name="connsiteY5" fmla="*/ 812800 h 1219200"/>
              <a:gd name="connsiteX6" fmla="*/ 711200 w 736600"/>
              <a:gd name="connsiteY6" fmla="*/ 1219200 h 1219200"/>
              <a:gd name="connsiteX7" fmla="*/ 469900 w 736600"/>
              <a:gd name="connsiteY7" fmla="*/ 1193800 h 1219200"/>
              <a:gd name="connsiteX8" fmla="*/ 0 w 736600"/>
              <a:gd name="connsiteY8" fmla="*/ 127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00" h="1219200">
                <a:moveTo>
                  <a:pt x="0" y="12700"/>
                </a:moveTo>
                <a:lnTo>
                  <a:pt x="368300" y="0"/>
                </a:lnTo>
                <a:lnTo>
                  <a:pt x="355600" y="431800"/>
                </a:lnTo>
                <a:lnTo>
                  <a:pt x="533400" y="431800"/>
                </a:lnTo>
                <a:lnTo>
                  <a:pt x="546100" y="774700"/>
                </a:lnTo>
                <a:lnTo>
                  <a:pt x="736600" y="812800"/>
                </a:lnTo>
                <a:lnTo>
                  <a:pt x="711200" y="1219200"/>
                </a:lnTo>
                <a:lnTo>
                  <a:pt x="469900" y="1193800"/>
                </a:lnTo>
                <a:lnTo>
                  <a:pt x="0" y="1270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226" name="Picture 2" descr="C:\Documents and Settings\DPVZ7130\Local Settings\Temporary Internet Files\Content.IE5\6WI4NKOO\MC900416006[1].wmf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4495800" y="3403600"/>
            <a:ext cx="736600" cy="431822"/>
          </a:xfrm>
          <a:prstGeom prst="rect">
            <a:avLst/>
          </a:prstGeom>
          <a:noFill/>
        </p:spPr>
      </p:pic>
      <p:pic>
        <p:nvPicPr>
          <p:cNvPr id="52227" name="Picture 3" descr="C:\Documents and Settings\DPVZ7130\Local Settings\Temporary Internet Files\Content.IE5\V6LK3N4N\MC900411420[1].wmf"/>
          <p:cNvPicPr>
            <a:picLocks noChangeAspect="1" noChangeArrowheads="1"/>
          </p:cNvPicPr>
          <p:nvPr/>
        </p:nvPicPr>
        <p:blipFill>
          <a:blip r:embed="rId6" cstate="print"/>
          <a:srcRect l="10312" t="9464" r="20476" b="38208"/>
          <a:stretch>
            <a:fillRect/>
          </a:stretch>
        </p:blipFill>
        <p:spPr bwMode="auto">
          <a:xfrm>
            <a:off x="6718300" y="2616200"/>
            <a:ext cx="332525" cy="330200"/>
          </a:xfrm>
          <a:prstGeom prst="rect">
            <a:avLst/>
          </a:prstGeom>
          <a:noFill/>
        </p:spPr>
      </p:pic>
      <p:pic>
        <p:nvPicPr>
          <p:cNvPr id="14" name="Picture 3" descr="C:\Documents and Settings\DPVZ7130\Local Settings\Temporary Internet Files\Content.IE5\V6LK3N4N\MC900411420[1].wmf"/>
          <p:cNvPicPr>
            <a:picLocks noChangeAspect="1" noChangeArrowheads="1"/>
          </p:cNvPicPr>
          <p:nvPr/>
        </p:nvPicPr>
        <p:blipFill>
          <a:blip r:embed="rId6" cstate="print"/>
          <a:srcRect l="10312" t="9464" r="20476" b="38208"/>
          <a:stretch>
            <a:fillRect/>
          </a:stretch>
        </p:blipFill>
        <p:spPr bwMode="auto">
          <a:xfrm>
            <a:off x="2616201" y="3098800"/>
            <a:ext cx="255788" cy="254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1914" y="1047750"/>
            <a:ext cx="1226886" cy="91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990600"/>
            <a:ext cx="3937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89" y="2355850"/>
            <a:ext cx="3937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Plan de l’aérodrome : Ballastage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95400" y="4826000"/>
            <a:ext cx="76708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Unique point d’eau pour ballastage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 : robinet avec tuyau entre les deux portes du hangars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400" kern="0" baseline="0" dirty="0" smtClean="0">
                <a:solidFill>
                  <a:srgbClr val="FFFF66"/>
                </a:solidFill>
                <a:latin typeface="+mn-lt"/>
                <a:cs typeface="+mn-cs"/>
              </a:rPr>
              <a:t>Privilégiez</a:t>
            </a:r>
            <a:r>
              <a:rPr lang="fr-FR" sz="1400" kern="0" dirty="0" smtClean="0">
                <a:solidFill>
                  <a:srgbClr val="FFFF66"/>
                </a:solidFill>
                <a:latin typeface="+mn-lt"/>
                <a:cs typeface="+mn-cs"/>
              </a:rPr>
              <a:t> l’utilisation de bidons pour ne pas bloquer l’accès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Remplissez vos bidons la veille!!!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 l="11048" t="41841" r="33026" b="13230"/>
          <a:stretch>
            <a:fillRect/>
          </a:stretch>
        </p:blipFill>
        <p:spPr bwMode="auto">
          <a:xfrm>
            <a:off x="1409700" y="723899"/>
            <a:ext cx="6451600" cy="413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C:\Documents and Settings\DPVZ7130\Local Settings\Temporary Internet Files\Content.IE5\99J3OAHY\MC900441753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1600" y="2070100"/>
            <a:ext cx="749300" cy="74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Stockage planeurs et remorques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62000" y="4579937"/>
            <a:ext cx="8382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Ne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 laissez aucun piquet ou objet une fois le planeur ôté de sa place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400" kern="0" noProof="0" dirty="0" smtClean="0">
                <a:solidFill>
                  <a:srgbClr val="FFFF66"/>
                </a:solidFill>
                <a:latin typeface="+mn-lt"/>
                <a:cs typeface="+mn-cs"/>
              </a:rPr>
              <a:t>Stockez les planeurs par ordre d’arrivée d’abord près des remorques puis sur terre plein central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400" b="0" i="0" u="none" strike="noStrike" kern="0" cap="none" spc="0" normalizeH="0" baseline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Pour ceux qui</a:t>
            </a:r>
            <a:r>
              <a:rPr kumimoji="0" lang="fr-FR" sz="1400" b="0" i="0" u="none" strike="noStrike" kern="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 démontent souvent : stockage ouest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400" kern="0" noProof="0" dirty="0" smtClean="0">
                <a:solidFill>
                  <a:srgbClr val="FFFF66"/>
                </a:solidFill>
                <a:latin typeface="+mn-lt"/>
                <a:cs typeface="+mn-cs"/>
              </a:rPr>
              <a:t>N’attachez pas votre planeur tant que vous n’êtes pas certain qu’il ne bloquera pas une remorque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635" t="34668" r="7361" b="9621"/>
          <a:stretch/>
        </p:blipFill>
        <p:spPr bwMode="auto">
          <a:xfrm>
            <a:off x="876300" y="596900"/>
            <a:ext cx="7683500" cy="383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C:\Documents and Settings\DPVZ7130\Bureau\Download\iconWindso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1" y="1515018"/>
            <a:ext cx="419100" cy="580481"/>
          </a:xfrm>
          <a:prstGeom prst="rect">
            <a:avLst/>
          </a:prstGeom>
          <a:noFill/>
        </p:spPr>
      </p:pic>
      <p:grpSp>
        <p:nvGrpSpPr>
          <p:cNvPr id="32" name="Groupe 31"/>
          <p:cNvGrpSpPr/>
          <p:nvPr/>
        </p:nvGrpSpPr>
        <p:grpSpPr>
          <a:xfrm rot="14917192">
            <a:off x="6677985" y="1941785"/>
            <a:ext cx="307678" cy="77901"/>
            <a:chOff x="3676016" y="5341620"/>
            <a:chExt cx="324484" cy="83820"/>
          </a:xfrm>
        </p:grpSpPr>
        <p:sp>
          <p:nvSpPr>
            <p:cNvPr id="33" name="Rectangle à coins arrondis 32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à coins arrondis 33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à coins arrondis 34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à coins arrondis 36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8" name="Groupe 37"/>
          <p:cNvGrpSpPr/>
          <p:nvPr/>
        </p:nvGrpSpPr>
        <p:grpSpPr>
          <a:xfrm rot="20165540">
            <a:off x="6501402" y="1604460"/>
            <a:ext cx="416119" cy="186430"/>
            <a:chOff x="1038225" y="923925"/>
            <a:chExt cx="7696200" cy="3448050"/>
          </a:xfrm>
        </p:grpSpPr>
        <p:sp>
          <p:nvSpPr>
            <p:cNvPr id="39" name="Forme libre 38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/>
          <p:cNvGrpSpPr/>
          <p:nvPr/>
        </p:nvGrpSpPr>
        <p:grpSpPr>
          <a:xfrm rot="20165540">
            <a:off x="6187443" y="1622366"/>
            <a:ext cx="416119" cy="186430"/>
            <a:chOff x="1038225" y="923925"/>
            <a:chExt cx="7696200" cy="3448050"/>
          </a:xfrm>
        </p:grpSpPr>
        <p:sp>
          <p:nvSpPr>
            <p:cNvPr id="42" name="Forme libre 41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4" name="Groupe 43"/>
          <p:cNvGrpSpPr/>
          <p:nvPr/>
        </p:nvGrpSpPr>
        <p:grpSpPr>
          <a:xfrm rot="20165540">
            <a:off x="6089351" y="1812614"/>
            <a:ext cx="416119" cy="186430"/>
            <a:chOff x="1038225" y="923925"/>
            <a:chExt cx="7696200" cy="3448050"/>
          </a:xfrm>
        </p:grpSpPr>
        <p:sp>
          <p:nvSpPr>
            <p:cNvPr id="45" name="Forme libre 4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7" name="Groupe 46"/>
          <p:cNvGrpSpPr/>
          <p:nvPr/>
        </p:nvGrpSpPr>
        <p:grpSpPr>
          <a:xfrm rot="20165540">
            <a:off x="5775392" y="1830521"/>
            <a:ext cx="416119" cy="186430"/>
            <a:chOff x="1038225" y="923925"/>
            <a:chExt cx="7696200" cy="3448050"/>
          </a:xfrm>
        </p:grpSpPr>
        <p:sp>
          <p:nvSpPr>
            <p:cNvPr id="48" name="Forme libre 47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0" name="Groupe 49"/>
          <p:cNvGrpSpPr/>
          <p:nvPr/>
        </p:nvGrpSpPr>
        <p:grpSpPr>
          <a:xfrm rot="20165540">
            <a:off x="5595221" y="2066195"/>
            <a:ext cx="416119" cy="186430"/>
            <a:chOff x="1038225" y="923925"/>
            <a:chExt cx="7696200" cy="3448050"/>
          </a:xfrm>
        </p:grpSpPr>
        <p:sp>
          <p:nvSpPr>
            <p:cNvPr id="51" name="Forme libre 50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3" name="Groupe 52"/>
          <p:cNvGrpSpPr/>
          <p:nvPr/>
        </p:nvGrpSpPr>
        <p:grpSpPr>
          <a:xfrm rot="14917192">
            <a:off x="6246125" y="2142111"/>
            <a:ext cx="307678" cy="77901"/>
            <a:chOff x="3676016" y="5341620"/>
            <a:chExt cx="324484" cy="83820"/>
          </a:xfrm>
        </p:grpSpPr>
        <p:sp>
          <p:nvSpPr>
            <p:cNvPr id="54" name="Rectangle à coins arrondis 53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à coins arrondis 54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à coins arrondis 55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à coins arrondis 56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à coins arrondis 57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9" name="Groupe 58"/>
          <p:cNvGrpSpPr/>
          <p:nvPr/>
        </p:nvGrpSpPr>
        <p:grpSpPr>
          <a:xfrm rot="14917192">
            <a:off x="5759825" y="2375884"/>
            <a:ext cx="307678" cy="77901"/>
            <a:chOff x="3676016" y="5341620"/>
            <a:chExt cx="324484" cy="83820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à coins arrondis 60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à coins arrondis 61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à coins arrondis 62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à coins arrondis 63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5" name="Groupe 64"/>
          <p:cNvGrpSpPr/>
          <p:nvPr/>
        </p:nvGrpSpPr>
        <p:grpSpPr>
          <a:xfrm rot="14917192">
            <a:off x="6447408" y="2038448"/>
            <a:ext cx="307678" cy="77901"/>
            <a:chOff x="3676016" y="5341620"/>
            <a:chExt cx="324484" cy="83820"/>
          </a:xfrm>
        </p:grpSpPr>
        <p:sp>
          <p:nvSpPr>
            <p:cNvPr id="66" name="Rectangle à coins arrondis 65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à coins arrondis 66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à coins arrondis 67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à coins arrondis 68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à coins arrondis 69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1" name="Groupe 70"/>
          <p:cNvGrpSpPr/>
          <p:nvPr/>
        </p:nvGrpSpPr>
        <p:grpSpPr>
          <a:xfrm rot="14917192">
            <a:off x="5998230" y="2259412"/>
            <a:ext cx="307678" cy="77901"/>
            <a:chOff x="3676016" y="5341620"/>
            <a:chExt cx="324484" cy="83820"/>
          </a:xfrm>
        </p:grpSpPr>
        <p:sp>
          <p:nvSpPr>
            <p:cNvPr id="72" name="Rectangle à coins arrondis 71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à coins arrondis 72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à coins arrondis 73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à coins arrondis 74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à coins arrondis 75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9" name="Groupe 31"/>
          <p:cNvGrpSpPr/>
          <p:nvPr/>
        </p:nvGrpSpPr>
        <p:grpSpPr>
          <a:xfrm rot="20617190">
            <a:off x="2107704" y="2351768"/>
            <a:ext cx="307678" cy="77901"/>
            <a:chOff x="3676016" y="5341620"/>
            <a:chExt cx="324484" cy="83820"/>
          </a:xfrm>
        </p:grpSpPr>
        <p:sp>
          <p:nvSpPr>
            <p:cNvPr id="119" name="Rectangle à coins arrondis 118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Rectangle à coins arrondis 119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Rectangle à coins arrondis 120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Rectangle à coins arrondis 121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Rectangle à coins arrondis 122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0" name="Groupe 37"/>
          <p:cNvGrpSpPr/>
          <p:nvPr/>
        </p:nvGrpSpPr>
        <p:grpSpPr>
          <a:xfrm rot="4265538">
            <a:off x="2346131" y="2200277"/>
            <a:ext cx="416119" cy="186430"/>
            <a:chOff x="1038225" y="923925"/>
            <a:chExt cx="7696200" cy="3448050"/>
          </a:xfrm>
        </p:grpSpPr>
        <p:sp>
          <p:nvSpPr>
            <p:cNvPr id="117" name="Forme libre 11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1" name="Groupe 40"/>
          <p:cNvGrpSpPr/>
          <p:nvPr/>
        </p:nvGrpSpPr>
        <p:grpSpPr>
          <a:xfrm rot="4265538">
            <a:off x="2355656" y="1885952"/>
            <a:ext cx="416119" cy="186430"/>
            <a:chOff x="1038225" y="923925"/>
            <a:chExt cx="7696200" cy="3448050"/>
          </a:xfrm>
        </p:grpSpPr>
        <p:sp>
          <p:nvSpPr>
            <p:cNvPr id="115" name="Forme libre 11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2" name="Groupe 43"/>
          <p:cNvGrpSpPr/>
          <p:nvPr/>
        </p:nvGrpSpPr>
        <p:grpSpPr>
          <a:xfrm rot="4265538">
            <a:off x="2174681" y="1771652"/>
            <a:ext cx="416119" cy="186430"/>
            <a:chOff x="1038225" y="923925"/>
            <a:chExt cx="7696200" cy="3448050"/>
          </a:xfrm>
        </p:grpSpPr>
        <p:sp>
          <p:nvSpPr>
            <p:cNvPr id="113" name="Forme libre 11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3" name="Groupe 46"/>
          <p:cNvGrpSpPr/>
          <p:nvPr/>
        </p:nvGrpSpPr>
        <p:grpSpPr>
          <a:xfrm rot="4265538">
            <a:off x="2184206" y="1457327"/>
            <a:ext cx="416119" cy="186430"/>
            <a:chOff x="1038225" y="923925"/>
            <a:chExt cx="7696200" cy="3448050"/>
          </a:xfrm>
        </p:grpSpPr>
        <p:sp>
          <p:nvSpPr>
            <p:cNvPr id="111" name="Forme libre 110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4" name="Groupe 49"/>
          <p:cNvGrpSpPr/>
          <p:nvPr/>
        </p:nvGrpSpPr>
        <p:grpSpPr>
          <a:xfrm rot="4265538">
            <a:off x="1965131" y="1257301"/>
            <a:ext cx="416119" cy="186430"/>
            <a:chOff x="1038225" y="923925"/>
            <a:chExt cx="7696200" cy="3448050"/>
          </a:xfrm>
        </p:grpSpPr>
        <p:sp>
          <p:nvSpPr>
            <p:cNvPr id="109" name="Forme libre 108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5" name="Groupe 52"/>
          <p:cNvGrpSpPr/>
          <p:nvPr/>
        </p:nvGrpSpPr>
        <p:grpSpPr>
          <a:xfrm rot="20617190">
            <a:off x="1945779" y="1904092"/>
            <a:ext cx="307678" cy="77901"/>
            <a:chOff x="3676016" y="5341620"/>
            <a:chExt cx="324484" cy="83820"/>
          </a:xfrm>
        </p:grpSpPr>
        <p:sp>
          <p:nvSpPr>
            <p:cNvPr id="104" name="Rectangle à coins arrondis 103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à coins arrondis 104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à coins arrondis 105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à coins arrondis 106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à coins arrondis 107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6" name="Groupe 58"/>
          <p:cNvGrpSpPr/>
          <p:nvPr/>
        </p:nvGrpSpPr>
        <p:grpSpPr>
          <a:xfrm rot="20617190">
            <a:off x="1755279" y="1399268"/>
            <a:ext cx="307678" cy="77901"/>
            <a:chOff x="3676016" y="5341620"/>
            <a:chExt cx="324484" cy="83820"/>
          </a:xfrm>
        </p:grpSpPr>
        <p:sp>
          <p:nvSpPr>
            <p:cNvPr id="99" name="Rectangle à coins arrondis 98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à coins arrondis 99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à coins arrondis 100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à coins arrondis 101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à coins arrondis 102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7" name="Groupe 64"/>
          <p:cNvGrpSpPr/>
          <p:nvPr/>
        </p:nvGrpSpPr>
        <p:grpSpPr>
          <a:xfrm rot="20617190">
            <a:off x="2031504" y="2113643"/>
            <a:ext cx="307678" cy="77901"/>
            <a:chOff x="3676016" y="5341620"/>
            <a:chExt cx="324484" cy="83820"/>
          </a:xfrm>
        </p:grpSpPr>
        <p:sp>
          <p:nvSpPr>
            <p:cNvPr id="94" name="Rectangle à coins arrondis 93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 à coins arrondis 94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à coins arrondis 95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Rectangle à coins arrondis 96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Rectangle à coins arrondis 97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8" name="Groupe 70"/>
          <p:cNvGrpSpPr/>
          <p:nvPr/>
        </p:nvGrpSpPr>
        <p:grpSpPr>
          <a:xfrm rot="20617190">
            <a:off x="1850529" y="1646917"/>
            <a:ext cx="307678" cy="77901"/>
            <a:chOff x="3676016" y="5341620"/>
            <a:chExt cx="324484" cy="83820"/>
          </a:xfrm>
        </p:grpSpPr>
        <p:sp>
          <p:nvSpPr>
            <p:cNvPr id="89" name="Rectangle à coins arrondis 88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à coins arrondis 89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à coins arrondis 90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à coins arrondis 91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à coins arrondis 92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0" name="Groupe 159"/>
          <p:cNvGrpSpPr/>
          <p:nvPr/>
        </p:nvGrpSpPr>
        <p:grpSpPr>
          <a:xfrm rot="16447362">
            <a:off x="3681218" y="2439990"/>
            <a:ext cx="416119" cy="186430"/>
            <a:chOff x="1038225" y="923925"/>
            <a:chExt cx="7696200" cy="3448050"/>
          </a:xfrm>
        </p:grpSpPr>
        <p:sp>
          <p:nvSpPr>
            <p:cNvPr id="161" name="Forme libre 160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161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3" name="Groupe 162"/>
          <p:cNvGrpSpPr/>
          <p:nvPr/>
        </p:nvGrpSpPr>
        <p:grpSpPr>
          <a:xfrm rot="16447362">
            <a:off x="3714556" y="1992316"/>
            <a:ext cx="416119" cy="186430"/>
            <a:chOff x="1038225" y="923925"/>
            <a:chExt cx="7696200" cy="3448050"/>
          </a:xfrm>
        </p:grpSpPr>
        <p:sp>
          <p:nvSpPr>
            <p:cNvPr id="164" name="Forme libre 163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6" name="Groupe 165"/>
          <p:cNvGrpSpPr/>
          <p:nvPr/>
        </p:nvGrpSpPr>
        <p:grpSpPr>
          <a:xfrm rot="5743566">
            <a:off x="3576444" y="2192342"/>
            <a:ext cx="416119" cy="186430"/>
            <a:chOff x="1038225" y="923925"/>
            <a:chExt cx="7696200" cy="3448050"/>
          </a:xfrm>
        </p:grpSpPr>
        <p:sp>
          <p:nvSpPr>
            <p:cNvPr id="167" name="Forme libre 16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9" name="Groupe 168"/>
          <p:cNvGrpSpPr/>
          <p:nvPr/>
        </p:nvGrpSpPr>
        <p:grpSpPr>
          <a:xfrm rot="5743566">
            <a:off x="3619306" y="1754192"/>
            <a:ext cx="416119" cy="186430"/>
            <a:chOff x="1038225" y="923925"/>
            <a:chExt cx="7696200" cy="3448050"/>
          </a:xfrm>
        </p:grpSpPr>
        <p:sp>
          <p:nvSpPr>
            <p:cNvPr id="170" name="Forme libre 16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17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2" name="Groupe 171"/>
          <p:cNvGrpSpPr/>
          <p:nvPr/>
        </p:nvGrpSpPr>
        <p:grpSpPr>
          <a:xfrm rot="16432947">
            <a:off x="4395599" y="1830403"/>
            <a:ext cx="416119" cy="186430"/>
            <a:chOff x="1038225" y="923925"/>
            <a:chExt cx="7696200" cy="3448050"/>
          </a:xfrm>
        </p:grpSpPr>
        <p:sp>
          <p:nvSpPr>
            <p:cNvPr id="173" name="Forme libre 17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17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5" name="Groupe 174"/>
          <p:cNvGrpSpPr/>
          <p:nvPr/>
        </p:nvGrpSpPr>
        <p:grpSpPr>
          <a:xfrm rot="16387877">
            <a:off x="4357499" y="2259030"/>
            <a:ext cx="416119" cy="186430"/>
            <a:chOff x="1038225" y="923925"/>
            <a:chExt cx="7696200" cy="3448050"/>
          </a:xfrm>
        </p:grpSpPr>
        <p:sp>
          <p:nvSpPr>
            <p:cNvPr id="176" name="Forme libre 175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176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8" name="Groupe 177"/>
          <p:cNvGrpSpPr/>
          <p:nvPr/>
        </p:nvGrpSpPr>
        <p:grpSpPr>
          <a:xfrm rot="5553752">
            <a:off x="4219387" y="2459056"/>
            <a:ext cx="416119" cy="186430"/>
            <a:chOff x="1038225" y="923925"/>
            <a:chExt cx="7696200" cy="3448050"/>
          </a:xfrm>
        </p:grpSpPr>
        <p:sp>
          <p:nvSpPr>
            <p:cNvPr id="179" name="Forme libre 178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179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1" name="Groupe 180"/>
          <p:cNvGrpSpPr/>
          <p:nvPr/>
        </p:nvGrpSpPr>
        <p:grpSpPr>
          <a:xfrm rot="5615978">
            <a:off x="4262249" y="2020906"/>
            <a:ext cx="416119" cy="186430"/>
            <a:chOff x="1038225" y="923925"/>
            <a:chExt cx="7696200" cy="3448050"/>
          </a:xfrm>
        </p:grpSpPr>
        <p:sp>
          <p:nvSpPr>
            <p:cNvPr id="182" name="Forme libre 181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182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6" name="Groupe 31"/>
          <p:cNvGrpSpPr/>
          <p:nvPr/>
        </p:nvGrpSpPr>
        <p:grpSpPr>
          <a:xfrm rot="20617190">
            <a:off x="2145804" y="2478768"/>
            <a:ext cx="307678" cy="77901"/>
            <a:chOff x="3676016" y="5341620"/>
            <a:chExt cx="324484" cy="83820"/>
          </a:xfrm>
        </p:grpSpPr>
        <p:sp>
          <p:nvSpPr>
            <p:cNvPr id="197" name="Rectangle à coins arrondis 196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Rectangle à coins arrondis 197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Rectangle à coins arrondis 198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Rectangle à coins arrondis 199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Rectangle à coins arrondis 200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2" name="Groupe 52"/>
          <p:cNvGrpSpPr/>
          <p:nvPr/>
        </p:nvGrpSpPr>
        <p:grpSpPr>
          <a:xfrm rot="20617190">
            <a:off x="1983879" y="2031092"/>
            <a:ext cx="307678" cy="77901"/>
            <a:chOff x="3676016" y="5341620"/>
            <a:chExt cx="324484" cy="83820"/>
          </a:xfrm>
        </p:grpSpPr>
        <p:sp>
          <p:nvSpPr>
            <p:cNvPr id="203" name="Rectangle à coins arrondis 202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" name="Rectangle à coins arrondis 203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" name="Rectangle à coins arrondis 204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" name="Rectangle à coins arrondis 205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Rectangle à coins arrondis 206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8" name="Groupe 58"/>
          <p:cNvGrpSpPr/>
          <p:nvPr/>
        </p:nvGrpSpPr>
        <p:grpSpPr>
          <a:xfrm rot="20617190">
            <a:off x="1793379" y="1526268"/>
            <a:ext cx="307678" cy="77901"/>
            <a:chOff x="3676016" y="5341620"/>
            <a:chExt cx="324484" cy="83820"/>
          </a:xfrm>
        </p:grpSpPr>
        <p:sp>
          <p:nvSpPr>
            <p:cNvPr id="209" name="Rectangle à coins arrondis 208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Rectangle à coins arrondis 209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" name="Rectangle à coins arrondis 210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" name="Rectangle à coins arrondis 211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Rectangle à coins arrondis 212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4" name="Groupe 64"/>
          <p:cNvGrpSpPr/>
          <p:nvPr/>
        </p:nvGrpSpPr>
        <p:grpSpPr>
          <a:xfrm rot="20617190">
            <a:off x="2069604" y="2240643"/>
            <a:ext cx="307678" cy="77901"/>
            <a:chOff x="3676016" y="5341620"/>
            <a:chExt cx="324484" cy="83820"/>
          </a:xfrm>
        </p:grpSpPr>
        <p:sp>
          <p:nvSpPr>
            <p:cNvPr id="215" name="Rectangle à coins arrondis 214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Rectangle à coins arrondis 215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Rectangle à coins arrondis 216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Rectangle à coins arrondis 217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Rectangle à coins arrondis 218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0" name="Groupe 70"/>
          <p:cNvGrpSpPr/>
          <p:nvPr/>
        </p:nvGrpSpPr>
        <p:grpSpPr>
          <a:xfrm rot="20617190">
            <a:off x="1888629" y="1773917"/>
            <a:ext cx="307678" cy="77901"/>
            <a:chOff x="3676016" y="5341620"/>
            <a:chExt cx="324484" cy="83820"/>
          </a:xfrm>
        </p:grpSpPr>
        <p:sp>
          <p:nvSpPr>
            <p:cNvPr id="221" name="Rectangle à coins arrondis 220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" name="Rectangle à coins arrondis 221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" name="Rectangle à coins arrondis 222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" name="Rectangle à coins arrondis 223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" name="Rectangle à coins arrondis 224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6" name="Groupe 225"/>
          <p:cNvGrpSpPr/>
          <p:nvPr/>
        </p:nvGrpSpPr>
        <p:grpSpPr>
          <a:xfrm rot="14917192">
            <a:off x="6563685" y="2005285"/>
            <a:ext cx="307678" cy="77901"/>
            <a:chOff x="3676016" y="5341620"/>
            <a:chExt cx="324484" cy="83820"/>
          </a:xfrm>
        </p:grpSpPr>
        <p:sp>
          <p:nvSpPr>
            <p:cNvPr id="227" name="Rectangle à coins arrondis 226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Rectangle à coins arrondis 227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" name="Rectangle à coins arrondis 228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" name="Rectangle à coins arrondis 229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Rectangle à coins arrondis 230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2" name="Groupe 231"/>
          <p:cNvGrpSpPr/>
          <p:nvPr/>
        </p:nvGrpSpPr>
        <p:grpSpPr>
          <a:xfrm rot="14917192">
            <a:off x="6131825" y="2205611"/>
            <a:ext cx="307678" cy="77901"/>
            <a:chOff x="3676016" y="5341620"/>
            <a:chExt cx="324484" cy="83820"/>
          </a:xfrm>
        </p:grpSpPr>
        <p:sp>
          <p:nvSpPr>
            <p:cNvPr id="233" name="Rectangle à coins arrondis 232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4" name="Rectangle à coins arrondis 233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5" name="Rectangle à coins arrondis 234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6" name="Rectangle à coins arrondis 235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7" name="Rectangle à coins arrondis 236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8" name="Groupe 237"/>
          <p:cNvGrpSpPr/>
          <p:nvPr/>
        </p:nvGrpSpPr>
        <p:grpSpPr>
          <a:xfrm rot="14917192">
            <a:off x="5645525" y="2439384"/>
            <a:ext cx="307678" cy="77901"/>
            <a:chOff x="3676016" y="5341620"/>
            <a:chExt cx="324484" cy="83820"/>
          </a:xfrm>
        </p:grpSpPr>
        <p:sp>
          <p:nvSpPr>
            <p:cNvPr id="239" name="Rectangle à coins arrondis 238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0" name="Rectangle à coins arrondis 239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1" name="Rectangle à coins arrondis 240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2" name="Rectangle à coins arrondis 241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3" name="Rectangle à coins arrondis 242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4" name="Groupe 243"/>
          <p:cNvGrpSpPr/>
          <p:nvPr/>
        </p:nvGrpSpPr>
        <p:grpSpPr>
          <a:xfrm rot="14917192">
            <a:off x="6333108" y="2101948"/>
            <a:ext cx="307678" cy="77901"/>
            <a:chOff x="3676016" y="5341620"/>
            <a:chExt cx="324484" cy="83820"/>
          </a:xfrm>
        </p:grpSpPr>
        <p:sp>
          <p:nvSpPr>
            <p:cNvPr id="245" name="Rectangle à coins arrondis 244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6" name="Rectangle à coins arrondis 245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7" name="Rectangle à coins arrondis 246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8" name="Rectangle à coins arrondis 247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9" name="Rectangle à coins arrondis 248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0" name="Groupe 249"/>
          <p:cNvGrpSpPr/>
          <p:nvPr/>
        </p:nvGrpSpPr>
        <p:grpSpPr>
          <a:xfrm rot="14917192">
            <a:off x="5883930" y="2322912"/>
            <a:ext cx="307678" cy="77901"/>
            <a:chOff x="3676016" y="5341620"/>
            <a:chExt cx="324484" cy="83820"/>
          </a:xfrm>
        </p:grpSpPr>
        <p:sp>
          <p:nvSpPr>
            <p:cNvPr id="251" name="Rectangle à coins arrondis 250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2" name="Rectangle à coins arrondis 251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3" name="Rectangle à coins arrondis 252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4" name="Rectangle à coins arrondis 253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5" name="Rectangle à coins arrondis 254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6" name="Groupe 255"/>
          <p:cNvGrpSpPr/>
          <p:nvPr/>
        </p:nvGrpSpPr>
        <p:grpSpPr>
          <a:xfrm rot="20165540">
            <a:off x="7342822" y="1553240"/>
            <a:ext cx="416119" cy="186430"/>
            <a:chOff x="1038225" y="923925"/>
            <a:chExt cx="7696200" cy="3448050"/>
          </a:xfrm>
        </p:grpSpPr>
        <p:sp>
          <p:nvSpPr>
            <p:cNvPr id="257" name="Forme libre 25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8" name="Ellipse 25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9" name="Groupe 258"/>
          <p:cNvGrpSpPr/>
          <p:nvPr/>
        </p:nvGrpSpPr>
        <p:grpSpPr>
          <a:xfrm rot="9517192">
            <a:off x="7226835" y="1819379"/>
            <a:ext cx="307678" cy="77901"/>
            <a:chOff x="3676016" y="5341620"/>
            <a:chExt cx="324484" cy="83820"/>
          </a:xfrm>
        </p:grpSpPr>
        <p:sp>
          <p:nvSpPr>
            <p:cNvPr id="260" name="Rectangle à coins arrondis 259"/>
            <p:cNvSpPr/>
            <p:nvPr/>
          </p:nvSpPr>
          <p:spPr>
            <a:xfrm>
              <a:off x="3930036" y="5372463"/>
              <a:ext cx="70464" cy="1995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1" name="Rectangle à coins arrondis 260"/>
            <p:cNvSpPr/>
            <p:nvPr/>
          </p:nvSpPr>
          <p:spPr>
            <a:xfrm>
              <a:off x="3796066" y="5341620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2" name="Rectangle à coins arrondis 261"/>
            <p:cNvSpPr/>
            <p:nvPr/>
          </p:nvSpPr>
          <p:spPr>
            <a:xfrm>
              <a:off x="3796936" y="5412377"/>
              <a:ext cx="33927" cy="1306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3" name="Rectangle à coins arrondis 262"/>
            <p:cNvSpPr/>
            <p:nvPr/>
          </p:nvSpPr>
          <p:spPr>
            <a:xfrm>
              <a:off x="3678626" y="5352506"/>
              <a:ext cx="288817" cy="616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4" name="Rectangle à coins arrondis 263"/>
            <p:cNvSpPr/>
            <p:nvPr/>
          </p:nvSpPr>
          <p:spPr>
            <a:xfrm>
              <a:off x="3676016" y="5373370"/>
              <a:ext cx="50456" cy="199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5" name="Rectangle 264"/>
          <p:cNvSpPr/>
          <p:nvPr/>
        </p:nvSpPr>
        <p:spPr>
          <a:xfrm rot="4003801">
            <a:off x="2178836" y="2649576"/>
            <a:ext cx="248088" cy="185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0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 l="1869" t="27186" r="7672" b="10020"/>
          <a:stretch>
            <a:fillRect/>
          </a:stretch>
        </p:blipFill>
        <p:spPr bwMode="auto">
          <a:xfrm>
            <a:off x="821872" y="595086"/>
            <a:ext cx="7810500" cy="432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Rectangle 82"/>
          <p:cNvSpPr/>
          <p:nvPr/>
        </p:nvSpPr>
        <p:spPr>
          <a:xfrm>
            <a:off x="6447818" y="2329074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22039" y="2284805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397710" y="2263397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4901684" y="2241988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406384" y="2255777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910358" y="2259769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367162" y="2233098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860613" y="2184295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372208" y="2197720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9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 dirty="0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76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Mise en piste – Grille 09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C:\Documents and Settings\DPVZ7130\Bureau\Download\iconWindso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159172" y="3804562"/>
            <a:ext cx="876300" cy="876300"/>
          </a:xfrm>
          <a:prstGeom prst="rect">
            <a:avLst/>
          </a:prstGeom>
          <a:noFill/>
        </p:spPr>
      </p:pic>
      <p:grpSp>
        <p:nvGrpSpPr>
          <p:cNvPr id="2" name="Groupe 28"/>
          <p:cNvGrpSpPr/>
          <p:nvPr/>
        </p:nvGrpSpPr>
        <p:grpSpPr>
          <a:xfrm rot="16453704">
            <a:off x="2052543" y="2652377"/>
            <a:ext cx="722162" cy="374528"/>
            <a:chOff x="1038225" y="923925"/>
            <a:chExt cx="7696200" cy="3448050"/>
          </a:xfrm>
        </p:grpSpPr>
        <p:sp>
          <p:nvSpPr>
            <p:cNvPr id="203" name="Forme libre 20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" name="Ellipse 20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8"/>
          <p:cNvGrpSpPr/>
          <p:nvPr/>
        </p:nvGrpSpPr>
        <p:grpSpPr>
          <a:xfrm rot="16453704">
            <a:off x="3266782" y="3045725"/>
            <a:ext cx="553167" cy="286884"/>
            <a:chOff x="1038225" y="923925"/>
            <a:chExt cx="7696200" cy="3448050"/>
          </a:xfrm>
        </p:grpSpPr>
        <p:sp>
          <p:nvSpPr>
            <p:cNvPr id="206" name="Forme libre 205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Ellipse 206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28"/>
          <p:cNvGrpSpPr/>
          <p:nvPr/>
        </p:nvGrpSpPr>
        <p:grpSpPr>
          <a:xfrm rot="16453704">
            <a:off x="3130224" y="2653589"/>
            <a:ext cx="553167" cy="286884"/>
            <a:chOff x="1038225" y="923925"/>
            <a:chExt cx="7696200" cy="3448050"/>
          </a:xfrm>
        </p:grpSpPr>
        <p:sp>
          <p:nvSpPr>
            <p:cNvPr id="209" name="Forme libre 208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Ellipse 209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28"/>
          <p:cNvGrpSpPr/>
          <p:nvPr/>
        </p:nvGrpSpPr>
        <p:grpSpPr>
          <a:xfrm rot="16453704">
            <a:off x="2652134" y="2452696"/>
            <a:ext cx="553167" cy="286884"/>
            <a:chOff x="1038225" y="923925"/>
            <a:chExt cx="7696200" cy="3448050"/>
          </a:xfrm>
        </p:grpSpPr>
        <p:sp>
          <p:nvSpPr>
            <p:cNvPr id="212" name="Forme libre 211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Ellipse 212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28"/>
          <p:cNvGrpSpPr/>
          <p:nvPr/>
        </p:nvGrpSpPr>
        <p:grpSpPr>
          <a:xfrm rot="16453704">
            <a:off x="2687172" y="3025893"/>
            <a:ext cx="553167" cy="286884"/>
            <a:chOff x="1038225" y="923925"/>
            <a:chExt cx="7696200" cy="3448050"/>
          </a:xfrm>
        </p:grpSpPr>
        <p:sp>
          <p:nvSpPr>
            <p:cNvPr id="215" name="Forme libre 21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Ellipse 21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28"/>
          <p:cNvGrpSpPr/>
          <p:nvPr/>
        </p:nvGrpSpPr>
        <p:grpSpPr>
          <a:xfrm rot="16453704">
            <a:off x="3791525" y="3073817"/>
            <a:ext cx="553167" cy="286884"/>
            <a:chOff x="1038225" y="923925"/>
            <a:chExt cx="7696200" cy="3448050"/>
          </a:xfrm>
        </p:grpSpPr>
        <p:sp>
          <p:nvSpPr>
            <p:cNvPr id="218" name="Forme libre 217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Ellipse 218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28"/>
          <p:cNvGrpSpPr/>
          <p:nvPr/>
        </p:nvGrpSpPr>
        <p:grpSpPr>
          <a:xfrm rot="16453704">
            <a:off x="3655903" y="2669017"/>
            <a:ext cx="553167" cy="286884"/>
            <a:chOff x="1038225" y="923925"/>
            <a:chExt cx="7696200" cy="3448050"/>
          </a:xfrm>
        </p:grpSpPr>
        <p:sp>
          <p:nvSpPr>
            <p:cNvPr id="221" name="Forme libre 220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" name="Ellipse 221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 28"/>
          <p:cNvGrpSpPr/>
          <p:nvPr/>
        </p:nvGrpSpPr>
        <p:grpSpPr>
          <a:xfrm rot="10993892">
            <a:off x="3181897" y="3820117"/>
            <a:ext cx="553167" cy="286884"/>
            <a:chOff x="1038225" y="923925"/>
            <a:chExt cx="7696200" cy="3448050"/>
          </a:xfrm>
        </p:grpSpPr>
        <p:sp>
          <p:nvSpPr>
            <p:cNvPr id="224" name="Forme libre 223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" name="Ellipse 224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23"/>
          <p:cNvGrpSpPr/>
          <p:nvPr/>
        </p:nvGrpSpPr>
        <p:grpSpPr>
          <a:xfrm rot="16453704">
            <a:off x="4351783" y="3142895"/>
            <a:ext cx="494606" cy="221594"/>
            <a:chOff x="1038225" y="923925"/>
            <a:chExt cx="7696200" cy="3448050"/>
          </a:xfrm>
        </p:grpSpPr>
        <p:sp>
          <p:nvSpPr>
            <p:cNvPr id="227" name="Forme libre 22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Ellipse 22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23"/>
          <p:cNvGrpSpPr/>
          <p:nvPr/>
        </p:nvGrpSpPr>
        <p:grpSpPr>
          <a:xfrm rot="16453704">
            <a:off x="4252284" y="2766233"/>
            <a:ext cx="494606" cy="221594"/>
            <a:chOff x="1038225" y="923925"/>
            <a:chExt cx="7696200" cy="3448050"/>
          </a:xfrm>
        </p:grpSpPr>
        <p:sp>
          <p:nvSpPr>
            <p:cNvPr id="230" name="Forme libre 22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Ellipse 23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23"/>
          <p:cNvGrpSpPr/>
          <p:nvPr/>
        </p:nvGrpSpPr>
        <p:grpSpPr>
          <a:xfrm rot="10962454">
            <a:off x="4531451" y="3905557"/>
            <a:ext cx="494606" cy="221594"/>
            <a:chOff x="1038225" y="923925"/>
            <a:chExt cx="7696200" cy="3448050"/>
          </a:xfrm>
        </p:grpSpPr>
        <p:sp>
          <p:nvSpPr>
            <p:cNvPr id="233" name="Forme libre 23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4" name="Ellipse 23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22"/>
          <p:cNvGrpSpPr/>
          <p:nvPr/>
        </p:nvGrpSpPr>
        <p:grpSpPr>
          <a:xfrm rot="16453704">
            <a:off x="5906287" y="3229533"/>
            <a:ext cx="404948" cy="181425"/>
            <a:chOff x="1038225" y="923925"/>
            <a:chExt cx="7696200" cy="3448050"/>
          </a:xfrm>
        </p:grpSpPr>
        <p:sp>
          <p:nvSpPr>
            <p:cNvPr id="245" name="Forme libre 24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6" name="Ellipse 24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22"/>
          <p:cNvGrpSpPr/>
          <p:nvPr/>
        </p:nvGrpSpPr>
        <p:grpSpPr>
          <a:xfrm rot="16453704">
            <a:off x="5852769" y="2919944"/>
            <a:ext cx="404948" cy="181425"/>
            <a:chOff x="1038225" y="923925"/>
            <a:chExt cx="7696200" cy="3448050"/>
          </a:xfrm>
        </p:grpSpPr>
        <p:sp>
          <p:nvSpPr>
            <p:cNvPr id="263" name="Forme libre 26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22"/>
          <p:cNvGrpSpPr/>
          <p:nvPr/>
        </p:nvGrpSpPr>
        <p:grpSpPr>
          <a:xfrm rot="16453704">
            <a:off x="5790330" y="2558756"/>
            <a:ext cx="404948" cy="181425"/>
            <a:chOff x="1038225" y="923925"/>
            <a:chExt cx="7696200" cy="3448050"/>
          </a:xfrm>
        </p:grpSpPr>
        <p:sp>
          <p:nvSpPr>
            <p:cNvPr id="266" name="Forme libre 265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7" name="Ellipse 266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22"/>
          <p:cNvGrpSpPr/>
          <p:nvPr/>
        </p:nvGrpSpPr>
        <p:grpSpPr>
          <a:xfrm rot="16453704">
            <a:off x="5401519" y="3210804"/>
            <a:ext cx="404948" cy="181425"/>
            <a:chOff x="1038225" y="923925"/>
            <a:chExt cx="7696200" cy="3448050"/>
          </a:xfrm>
        </p:grpSpPr>
        <p:sp>
          <p:nvSpPr>
            <p:cNvPr id="272" name="Forme libre 271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3" name="Ellipse 272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22"/>
          <p:cNvGrpSpPr/>
          <p:nvPr/>
        </p:nvGrpSpPr>
        <p:grpSpPr>
          <a:xfrm rot="16453704">
            <a:off x="5348000" y="2901214"/>
            <a:ext cx="404948" cy="181425"/>
            <a:chOff x="1038225" y="923925"/>
            <a:chExt cx="7696200" cy="3448050"/>
          </a:xfrm>
        </p:grpSpPr>
        <p:sp>
          <p:nvSpPr>
            <p:cNvPr id="275" name="Forme libre 27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6" name="Ellipse 27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22"/>
          <p:cNvGrpSpPr/>
          <p:nvPr/>
        </p:nvGrpSpPr>
        <p:grpSpPr>
          <a:xfrm rot="16453704">
            <a:off x="5285561" y="2540027"/>
            <a:ext cx="404948" cy="181425"/>
            <a:chOff x="1038225" y="923925"/>
            <a:chExt cx="7696200" cy="3448050"/>
          </a:xfrm>
        </p:grpSpPr>
        <p:sp>
          <p:nvSpPr>
            <p:cNvPr id="278" name="Forme libre 277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9" name="Ellipse 278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22"/>
          <p:cNvGrpSpPr/>
          <p:nvPr/>
        </p:nvGrpSpPr>
        <p:grpSpPr>
          <a:xfrm rot="16453704">
            <a:off x="4928168" y="3179409"/>
            <a:ext cx="404948" cy="181425"/>
            <a:chOff x="1038225" y="923925"/>
            <a:chExt cx="7696200" cy="3448050"/>
          </a:xfrm>
        </p:grpSpPr>
        <p:sp>
          <p:nvSpPr>
            <p:cNvPr id="284" name="Forme libre 283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5" name="Ellipse 284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22"/>
          <p:cNvGrpSpPr/>
          <p:nvPr/>
        </p:nvGrpSpPr>
        <p:grpSpPr>
          <a:xfrm rot="16453704">
            <a:off x="4874649" y="2869822"/>
            <a:ext cx="404948" cy="181425"/>
            <a:chOff x="1038225" y="923925"/>
            <a:chExt cx="7696200" cy="3448050"/>
          </a:xfrm>
        </p:grpSpPr>
        <p:sp>
          <p:nvSpPr>
            <p:cNvPr id="287" name="Forme libre 28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8" name="Ellipse 28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2"/>
          <p:cNvGrpSpPr/>
          <p:nvPr/>
        </p:nvGrpSpPr>
        <p:grpSpPr>
          <a:xfrm rot="16453704">
            <a:off x="4783635" y="2527685"/>
            <a:ext cx="404948" cy="181425"/>
            <a:chOff x="1038225" y="923925"/>
            <a:chExt cx="7696200" cy="3448050"/>
          </a:xfrm>
        </p:grpSpPr>
        <p:sp>
          <p:nvSpPr>
            <p:cNvPr id="290" name="Forme libre 28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1" name="Ellipse 29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2"/>
          <p:cNvGrpSpPr/>
          <p:nvPr/>
        </p:nvGrpSpPr>
        <p:grpSpPr>
          <a:xfrm rot="16453704">
            <a:off x="6460007" y="3229534"/>
            <a:ext cx="404948" cy="181425"/>
            <a:chOff x="1038225" y="923925"/>
            <a:chExt cx="7696200" cy="3448050"/>
          </a:xfrm>
        </p:grpSpPr>
        <p:sp>
          <p:nvSpPr>
            <p:cNvPr id="297" name="Forme libre 29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8" name="Ellipse 29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 rot="16453704">
            <a:off x="6406489" y="2919945"/>
            <a:ext cx="404948" cy="181425"/>
            <a:chOff x="1038225" y="923925"/>
            <a:chExt cx="7696200" cy="3448050"/>
          </a:xfrm>
        </p:grpSpPr>
        <p:sp>
          <p:nvSpPr>
            <p:cNvPr id="300" name="Forme libre 29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1" name="Ellipse 30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2"/>
          <p:cNvGrpSpPr/>
          <p:nvPr/>
        </p:nvGrpSpPr>
        <p:grpSpPr>
          <a:xfrm rot="16453704">
            <a:off x="6344050" y="2558757"/>
            <a:ext cx="404948" cy="181425"/>
            <a:chOff x="1038225" y="923925"/>
            <a:chExt cx="7696200" cy="3448050"/>
          </a:xfrm>
        </p:grpSpPr>
        <p:sp>
          <p:nvSpPr>
            <p:cNvPr id="303" name="Forme libre 30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4" name="Ellipse 30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23"/>
          <p:cNvGrpSpPr/>
          <p:nvPr/>
        </p:nvGrpSpPr>
        <p:grpSpPr>
          <a:xfrm rot="11027220">
            <a:off x="3935459" y="3891496"/>
            <a:ext cx="494606" cy="221594"/>
            <a:chOff x="1038225" y="923925"/>
            <a:chExt cx="7696200" cy="3448050"/>
          </a:xfrm>
        </p:grpSpPr>
        <p:sp>
          <p:nvSpPr>
            <p:cNvPr id="313" name="Forme libre 31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4" name="Ellipse 31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4" name="Rectangle 3"/>
          <p:cNvSpPr txBox="1">
            <a:spLocks noChangeArrowheads="1"/>
          </p:cNvSpPr>
          <p:nvPr/>
        </p:nvSpPr>
        <p:spPr bwMode="auto">
          <a:xfrm>
            <a:off x="2112779" y="4872264"/>
            <a:ext cx="8382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Le 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premier</a:t>
            </a:r>
            <a:r>
              <a:rPr kumimoji="0" lang="fr-FR" sz="12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 planeur sur la ligne met son aile gauche sur le  plot</a:t>
            </a:r>
            <a:r>
              <a:rPr lang="fr-FR" sz="1200" kern="0" noProof="0" dirty="0" smtClean="0">
                <a:solidFill>
                  <a:srgbClr val="FFFF66"/>
                </a:solidFill>
                <a:latin typeface="+mn-lt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Le</a:t>
            </a:r>
            <a:r>
              <a:rPr kumimoji="0" lang="fr-FR" sz="1200" b="0" i="0" u="none" strike="noStrike" kern="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 suivant s’intercale par </a:t>
            </a:r>
            <a:r>
              <a:rPr kumimoji="0" lang="fr-FR" sz="1200" b="0" i="0" u="none" strike="noStrike" kern="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devant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200" b="0" i="0" u="none" strike="noStrike" kern="0" cap="none" spc="0" normalizeH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Les lignes arrières sont remplies en premier.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200" kern="0" dirty="0" smtClean="0">
                <a:solidFill>
                  <a:srgbClr val="FFFF66"/>
                </a:solidFill>
                <a:latin typeface="+mn-lt"/>
                <a:cs typeface="+mn-cs"/>
              </a:rPr>
              <a:t>Les planeurs lourds se mettent sur les lignes arrières (donc en premier)</a:t>
            </a:r>
            <a:endParaRPr kumimoji="0" lang="fr-FR" sz="1200" b="0" i="0" u="none" strike="noStrike" kern="0" cap="none" spc="0" normalizeH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200" kern="0" baseline="0" noProof="0" dirty="0" smtClean="0">
                <a:solidFill>
                  <a:srgbClr val="FFFF66"/>
                </a:solidFill>
                <a:latin typeface="+mn-lt"/>
                <a:cs typeface="+mn-cs"/>
              </a:rPr>
              <a:t>Le dernier biplace 20m, et</a:t>
            </a:r>
            <a:r>
              <a:rPr lang="fr-FR" sz="1200" kern="0" noProof="0" dirty="0" smtClean="0">
                <a:solidFill>
                  <a:srgbClr val="FFFF66"/>
                </a:solidFill>
                <a:latin typeface="+mn-lt"/>
                <a:cs typeface="+mn-cs"/>
              </a:rPr>
              <a:t> deux 18 </a:t>
            </a:r>
            <a:r>
              <a:rPr lang="fr-FR" sz="1200" kern="0" noProof="0" dirty="0" smtClean="0">
                <a:solidFill>
                  <a:srgbClr val="FFFF66"/>
                </a:solidFill>
                <a:latin typeface="+mn-lt"/>
                <a:cs typeface="+mn-cs"/>
              </a:rPr>
              <a:t>mètres peuvent rester </a:t>
            </a:r>
            <a:r>
              <a:rPr lang="fr-FR" sz="1200" kern="0" noProof="0" dirty="0" smtClean="0">
                <a:solidFill>
                  <a:srgbClr val="FFFF66"/>
                </a:solidFill>
                <a:latin typeface="+mn-lt"/>
                <a:cs typeface="+mn-cs"/>
              </a:rPr>
              <a:t>hors piste</a:t>
            </a:r>
            <a:endParaRPr kumimoji="0" lang="fr-FR" sz="12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5" name="Forme libre 94"/>
          <p:cNvSpPr/>
          <p:nvPr/>
        </p:nvSpPr>
        <p:spPr>
          <a:xfrm>
            <a:off x="5781675" y="2641605"/>
            <a:ext cx="67583" cy="1978020"/>
          </a:xfrm>
          <a:custGeom>
            <a:avLst/>
            <a:gdLst>
              <a:gd name="connsiteX0" fmla="*/ 87085 w 87085"/>
              <a:gd name="connsiteY0" fmla="*/ 1393371 h 1393371"/>
              <a:gd name="connsiteX1" fmla="*/ 0 w 87085"/>
              <a:gd name="connsiteY1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085" h="1393371">
                <a:moveTo>
                  <a:pt x="87085" y="1393371"/>
                </a:moveTo>
                <a:lnTo>
                  <a:pt x="0" y="0"/>
                </a:lnTo>
              </a:path>
            </a:pathLst>
          </a:custGeom>
          <a:ln w="8890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7" name="Connecteur droit 96"/>
          <p:cNvCxnSpPr>
            <a:stCxn id="91" idx="2"/>
          </p:cNvCxnSpPr>
          <p:nvPr/>
        </p:nvCxnSpPr>
        <p:spPr>
          <a:xfrm>
            <a:off x="2974083" y="2492072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/>
          <p:cNvCxnSpPr/>
          <p:nvPr/>
        </p:nvCxnSpPr>
        <p:spPr>
          <a:xfrm>
            <a:off x="3517008" y="2425397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4050408" y="2539697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>
            <a:off x="4555233" y="2539697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/>
        </p:nvCxnSpPr>
        <p:spPr>
          <a:xfrm>
            <a:off x="5060058" y="2539697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5526783" y="2558747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6060183" y="2568272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/>
          <p:cNvCxnSpPr/>
          <p:nvPr/>
        </p:nvCxnSpPr>
        <p:spPr>
          <a:xfrm>
            <a:off x="6622158" y="2568272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65" y="1623394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97" y="1598380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92" y="1569928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66" y="1569927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72" y="1586300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197" y="1598380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440" y="1574220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92" y="1493295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86" y="1521492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Forme libre 112"/>
          <p:cNvSpPr/>
          <p:nvPr/>
        </p:nvSpPr>
        <p:spPr>
          <a:xfrm rot="5400000">
            <a:off x="4087754" y="376976"/>
            <a:ext cx="67583" cy="1978020"/>
          </a:xfrm>
          <a:custGeom>
            <a:avLst/>
            <a:gdLst>
              <a:gd name="connsiteX0" fmla="*/ 87085 w 87085"/>
              <a:gd name="connsiteY0" fmla="*/ 1393371 h 1393371"/>
              <a:gd name="connsiteX1" fmla="*/ 0 w 87085"/>
              <a:gd name="connsiteY1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085" h="1393371">
                <a:moveTo>
                  <a:pt x="87085" y="1393371"/>
                </a:moveTo>
                <a:lnTo>
                  <a:pt x="0" y="0"/>
                </a:lnTo>
              </a:path>
            </a:pathLst>
          </a:custGeom>
          <a:ln w="8890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 l="1869" t="24345" r="7672" b="10020"/>
          <a:stretch>
            <a:fillRect/>
          </a:stretch>
        </p:blipFill>
        <p:spPr bwMode="auto">
          <a:xfrm>
            <a:off x="850900" y="646168"/>
            <a:ext cx="7810500" cy="451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 dirty="0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Grille 09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2" name="Groupe 28"/>
          <p:cNvGrpSpPr/>
          <p:nvPr/>
        </p:nvGrpSpPr>
        <p:grpSpPr>
          <a:xfrm rot="16453704">
            <a:off x="2081571" y="2899115"/>
            <a:ext cx="722162" cy="374528"/>
            <a:chOff x="1038225" y="923925"/>
            <a:chExt cx="7696200" cy="3448050"/>
          </a:xfrm>
        </p:grpSpPr>
        <p:sp>
          <p:nvSpPr>
            <p:cNvPr id="203" name="Forme libre 20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" name="Ellipse 20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5" name="Groupe 28"/>
          <p:cNvGrpSpPr/>
          <p:nvPr/>
        </p:nvGrpSpPr>
        <p:grpSpPr>
          <a:xfrm rot="16453704">
            <a:off x="2891950" y="3292463"/>
            <a:ext cx="553167" cy="286884"/>
            <a:chOff x="1038225" y="923925"/>
            <a:chExt cx="7696200" cy="3448050"/>
          </a:xfrm>
        </p:grpSpPr>
        <p:sp>
          <p:nvSpPr>
            <p:cNvPr id="206" name="Forme libre 205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Ellipse 206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8" name="Groupe 28"/>
          <p:cNvGrpSpPr/>
          <p:nvPr/>
        </p:nvGrpSpPr>
        <p:grpSpPr>
          <a:xfrm rot="16453704">
            <a:off x="2755392" y="2900327"/>
            <a:ext cx="553167" cy="286884"/>
            <a:chOff x="1038225" y="923925"/>
            <a:chExt cx="7696200" cy="3448050"/>
          </a:xfrm>
        </p:grpSpPr>
        <p:sp>
          <p:nvSpPr>
            <p:cNvPr id="209" name="Forme libre 208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Ellipse 209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1" name="Groupe 28"/>
          <p:cNvGrpSpPr/>
          <p:nvPr/>
        </p:nvGrpSpPr>
        <p:grpSpPr>
          <a:xfrm rot="16453704">
            <a:off x="2505902" y="2699434"/>
            <a:ext cx="553167" cy="286884"/>
            <a:chOff x="1038225" y="923925"/>
            <a:chExt cx="7696200" cy="3448050"/>
          </a:xfrm>
        </p:grpSpPr>
        <p:sp>
          <p:nvSpPr>
            <p:cNvPr id="212" name="Forme libre 211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Ellipse 212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4" name="Groupe 28"/>
          <p:cNvGrpSpPr/>
          <p:nvPr/>
        </p:nvGrpSpPr>
        <p:grpSpPr>
          <a:xfrm rot="16453704">
            <a:off x="2540940" y="3272631"/>
            <a:ext cx="553167" cy="286884"/>
            <a:chOff x="1038225" y="923925"/>
            <a:chExt cx="7696200" cy="3448050"/>
          </a:xfrm>
        </p:grpSpPr>
        <p:sp>
          <p:nvSpPr>
            <p:cNvPr id="215" name="Forme libre 21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Ellipse 21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7" name="Groupe 28"/>
          <p:cNvGrpSpPr/>
          <p:nvPr/>
        </p:nvGrpSpPr>
        <p:grpSpPr>
          <a:xfrm rot="16453704">
            <a:off x="3271913" y="3320555"/>
            <a:ext cx="553167" cy="286884"/>
            <a:chOff x="1038225" y="923925"/>
            <a:chExt cx="7696200" cy="3448050"/>
          </a:xfrm>
        </p:grpSpPr>
        <p:sp>
          <p:nvSpPr>
            <p:cNvPr id="218" name="Forme libre 217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Ellipse 218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0" name="Groupe 28"/>
          <p:cNvGrpSpPr/>
          <p:nvPr/>
        </p:nvGrpSpPr>
        <p:grpSpPr>
          <a:xfrm rot="16453704">
            <a:off x="3136291" y="2915755"/>
            <a:ext cx="553167" cy="286884"/>
            <a:chOff x="1038225" y="923925"/>
            <a:chExt cx="7696200" cy="3448050"/>
          </a:xfrm>
        </p:grpSpPr>
        <p:sp>
          <p:nvSpPr>
            <p:cNvPr id="221" name="Forme libre 220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" name="Ellipse 221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3" name="Groupe 28"/>
          <p:cNvGrpSpPr/>
          <p:nvPr/>
        </p:nvGrpSpPr>
        <p:grpSpPr>
          <a:xfrm rot="10993892">
            <a:off x="2654665" y="3716335"/>
            <a:ext cx="553167" cy="286884"/>
            <a:chOff x="1038225" y="923925"/>
            <a:chExt cx="7696200" cy="3448050"/>
          </a:xfrm>
        </p:grpSpPr>
        <p:sp>
          <p:nvSpPr>
            <p:cNvPr id="224" name="Forme libre 223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" name="Ellipse 224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6" name="Groupe 23"/>
          <p:cNvGrpSpPr/>
          <p:nvPr/>
        </p:nvGrpSpPr>
        <p:grpSpPr>
          <a:xfrm rot="16453704">
            <a:off x="3618811" y="3389633"/>
            <a:ext cx="494606" cy="221594"/>
            <a:chOff x="1038225" y="923925"/>
            <a:chExt cx="7696200" cy="3448050"/>
          </a:xfrm>
        </p:grpSpPr>
        <p:sp>
          <p:nvSpPr>
            <p:cNvPr id="227" name="Forme libre 22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Ellipse 22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9" name="Groupe 23"/>
          <p:cNvGrpSpPr/>
          <p:nvPr/>
        </p:nvGrpSpPr>
        <p:grpSpPr>
          <a:xfrm rot="16453704">
            <a:off x="3519312" y="3012971"/>
            <a:ext cx="494606" cy="221594"/>
            <a:chOff x="1038225" y="923925"/>
            <a:chExt cx="7696200" cy="3448050"/>
          </a:xfrm>
        </p:grpSpPr>
        <p:sp>
          <p:nvSpPr>
            <p:cNvPr id="230" name="Forme libre 22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Ellipse 23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2" name="Groupe 23"/>
          <p:cNvGrpSpPr/>
          <p:nvPr/>
        </p:nvGrpSpPr>
        <p:grpSpPr>
          <a:xfrm rot="10962454">
            <a:off x="4004219" y="3801775"/>
            <a:ext cx="494606" cy="221594"/>
            <a:chOff x="1038225" y="923925"/>
            <a:chExt cx="7696200" cy="3448050"/>
          </a:xfrm>
        </p:grpSpPr>
        <p:sp>
          <p:nvSpPr>
            <p:cNvPr id="233" name="Forme libre 23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4" name="Ellipse 23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4" name="Groupe 22"/>
          <p:cNvGrpSpPr/>
          <p:nvPr/>
        </p:nvGrpSpPr>
        <p:grpSpPr>
          <a:xfrm rot="16453704">
            <a:off x="4472275" y="3476271"/>
            <a:ext cx="404948" cy="181425"/>
            <a:chOff x="1038225" y="923925"/>
            <a:chExt cx="7696200" cy="3448050"/>
          </a:xfrm>
        </p:grpSpPr>
        <p:sp>
          <p:nvSpPr>
            <p:cNvPr id="245" name="Forme libre 24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6" name="Ellipse 24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2" name="Groupe 22"/>
          <p:cNvGrpSpPr/>
          <p:nvPr/>
        </p:nvGrpSpPr>
        <p:grpSpPr>
          <a:xfrm rot="16453704">
            <a:off x="4418757" y="3166682"/>
            <a:ext cx="404948" cy="181425"/>
            <a:chOff x="1038225" y="923925"/>
            <a:chExt cx="7696200" cy="3448050"/>
          </a:xfrm>
        </p:grpSpPr>
        <p:sp>
          <p:nvSpPr>
            <p:cNvPr id="263" name="Forme libre 26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5" name="Groupe 22"/>
          <p:cNvGrpSpPr/>
          <p:nvPr/>
        </p:nvGrpSpPr>
        <p:grpSpPr>
          <a:xfrm rot="16453704">
            <a:off x="4356318" y="2805494"/>
            <a:ext cx="404948" cy="181425"/>
            <a:chOff x="1038225" y="923925"/>
            <a:chExt cx="7696200" cy="3448050"/>
          </a:xfrm>
        </p:grpSpPr>
        <p:sp>
          <p:nvSpPr>
            <p:cNvPr id="266" name="Forme libre 265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7" name="Ellipse 266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1" name="Groupe 22"/>
          <p:cNvGrpSpPr/>
          <p:nvPr/>
        </p:nvGrpSpPr>
        <p:grpSpPr>
          <a:xfrm rot="16453704">
            <a:off x="4218967" y="3457542"/>
            <a:ext cx="404948" cy="181425"/>
            <a:chOff x="1038225" y="923925"/>
            <a:chExt cx="7696200" cy="3448050"/>
          </a:xfrm>
        </p:grpSpPr>
        <p:sp>
          <p:nvSpPr>
            <p:cNvPr id="272" name="Forme libre 271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3" name="Ellipse 272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4" name="Groupe 22"/>
          <p:cNvGrpSpPr/>
          <p:nvPr/>
        </p:nvGrpSpPr>
        <p:grpSpPr>
          <a:xfrm rot="16453704">
            <a:off x="4165448" y="3147952"/>
            <a:ext cx="404948" cy="181425"/>
            <a:chOff x="1038225" y="923925"/>
            <a:chExt cx="7696200" cy="3448050"/>
          </a:xfrm>
        </p:grpSpPr>
        <p:sp>
          <p:nvSpPr>
            <p:cNvPr id="275" name="Forme libre 27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6" name="Ellipse 27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7" name="Groupe 22"/>
          <p:cNvGrpSpPr/>
          <p:nvPr/>
        </p:nvGrpSpPr>
        <p:grpSpPr>
          <a:xfrm rot="16453704">
            <a:off x="4103009" y="2786765"/>
            <a:ext cx="404948" cy="181425"/>
            <a:chOff x="1038225" y="923925"/>
            <a:chExt cx="7696200" cy="3448050"/>
          </a:xfrm>
        </p:grpSpPr>
        <p:sp>
          <p:nvSpPr>
            <p:cNvPr id="278" name="Forme libre 277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9" name="Ellipse 278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3" name="Groupe 22"/>
          <p:cNvGrpSpPr/>
          <p:nvPr/>
        </p:nvGrpSpPr>
        <p:grpSpPr>
          <a:xfrm rot="16453704">
            <a:off x="3966596" y="3426147"/>
            <a:ext cx="404948" cy="181425"/>
            <a:chOff x="1038225" y="923925"/>
            <a:chExt cx="7696200" cy="3448050"/>
          </a:xfrm>
        </p:grpSpPr>
        <p:sp>
          <p:nvSpPr>
            <p:cNvPr id="284" name="Forme libre 283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5" name="Ellipse 284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6" name="Groupe 22"/>
          <p:cNvGrpSpPr/>
          <p:nvPr/>
        </p:nvGrpSpPr>
        <p:grpSpPr>
          <a:xfrm rot="16453704">
            <a:off x="3913077" y="3116560"/>
            <a:ext cx="404948" cy="181425"/>
            <a:chOff x="1038225" y="923925"/>
            <a:chExt cx="7696200" cy="3448050"/>
          </a:xfrm>
        </p:grpSpPr>
        <p:sp>
          <p:nvSpPr>
            <p:cNvPr id="287" name="Forme libre 28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8" name="Ellipse 28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9" name="Groupe 22"/>
          <p:cNvGrpSpPr/>
          <p:nvPr/>
        </p:nvGrpSpPr>
        <p:grpSpPr>
          <a:xfrm rot="16453704">
            <a:off x="3822063" y="2774423"/>
            <a:ext cx="404948" cy="181425"/>
            <a:chOff x="1038225" y="923925"/>
            <a:chExt cx="7696200" cy="3448050"/>
          </a:xfrm>
        </p:grpSpPr>
        <p:sp>
          <p:nvSpPr>
            <p:cNvPr id="290" name="Forme libre 28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1" name="Ellipse 29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6" name="Groupe 22"/>
          <p:cNvGrpSpPr/>
          <p:nvPr/>
        </p:nvGrpSpPr>
        <p:grpSpPr>
          <a:xfrm rot="16453704">
            <a:off x="4751675" y="3476272"/>
            <a:ext cx="404948" cy="181425"/>
            <a:chOff x="1038225" y="923925"/>
            <a:chExt cx="7696200" cy="3448050"/>
          </a:xfrm>
        </p:grpSpPr>
        <p:sp>
          <p:nvSpPr>
            <p:cNvPr id="297" name="Forme libre 29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8" name="Ellipse 29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9" name="Groupe 22"/>
          <p:cNvGrpSpPr/>
          <p:nvPr/>
        </p:nvGrpSpPr>
        <p:grpSpPr>
          <a:xfrm rot="16453704">
            <a:off x="4698157" y="3166683"/>
            <a:ext cx="404948" cy="181425"/>
            <a:chOff x="1038225" y="923925"/>
            <a:chExt cx="7696200" cy="3448050"/>
          </a:xfrm>
        </p:grpSpPr>
        <p:sp>
          <p:nvSpPr>
            <p:cNvPr id="300" name="Forme libre 29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1" name="Ellipse 30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2" name="Groupe 22"/>
          <p:cNvGrpSpPr/>
          <p:nvPr/>
        </p:nvGrpSpPr>
        <p:grpSpPr>
          <a:xfrm rot="16453704">
            <a:off x="4635718" y="2805495"/>
            <a:ext cx="404948" cy="181425"/>
            <a:chOff x="1038225" y="923925"/>
            <a:chExt cx="7696200" cy="3448050"/>
          </a:xfrm>
        </p:grpSpPr>
        <p:sp>
          <p:nvSpPr>
            <p:cNvPr id="303" name="Forme libre 30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4" name="Ellipse 30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2" name="Groupe 23"/>
          <p:cNvGrpSpPr/>
          <p:nvPr/>
        </p:nvGrpSpPr>
        <p:grpSpPr>
          <a:xfrm rot="11027220">
            <a:off x="3451769" y="3773200"/>
            <a:ext cx="494606" cy="221594"/>
            <a:chOff x="1038225" y="923925"/>
            <a:chExt cx="7696200" cy="3448050"/>
          </a:xfrm>
        </p:grpSpPr>
        <p:sp>
          <p:nvSpPr>
            <p:cNvPr id="313" name="Forme libre 31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4" name="Ellipse 31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6" name="Rectangle à coins arrondis 315"/>
          <p:cNvSpPr/>
          <p:nvPr/>
        </p:nvSpPr>
        <p:spPr>
          <a:xfrm rot="189657">
            <a:off x="2323536" y="1353925"/>
            <a:ext cx="5211234" cy="1206500"/>
          </a:xfrm>
          <a:prstGeom prst="round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7" name="Rectangle 316"/>
          <p:cNvSpPr/>
          <p:nvPr/>
        </p:nvSpPr>
        <p:spPr>
          <a:xfrm rot="192366">
            <a:off x="2814007" y="1684634"/>
            <a:ext cx="42017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Zone de largage des câbles</a:t>
            </a:r>
            <a:endParaRPr lang="fr-FR" sz="2400" b="1" cap="none" spc="0" dirty="0">
              <a:ln w="18000">
                <a:noFill/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18" name="Rectangle 3"/>
          <p:cNvSpPr txBox="1">
            <a:spLocks noChangeArrowheads="1"/>
          </p:cNvSpPr>
          <p:nvPr/>
        </p:nvSpPr>
        <p:spPr bwMode="auto">
          <a:xfrm>
            <a:off x="762000" y="5206093"/>
            <a:ext cx="8382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 minutes avant le premier décollage, on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compacte la grille en reculant les planeurs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kern="0" baseline="0" dirty="0" smtClean="0">
                <a:solidFill>
                  <a:srgbClr val="FFFF66"/>
                </a:solidFill>
                <a:latin typeface="+mn-lt"/>
                <a:cs typeface="+mn-cs"/>
              </a:rPr>
              <a:t>Dans</a:t>
            </a: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 l’ordre et avec méthode!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3" name="Picture 3" descr="C:\Documents and Settings\DPVZ7130\Bureau\Download\iconWindso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171872" y="4033162"/>
            <a:ext cx="876300" cy="876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3" cstate="print"/>
          <a:srcRect l="1766" t="24353" r="7776" b="9881"/>
          <a:stretch>
            <a:fillRect/>
          </a:stretch>
        </p:blipFill>
        <p:spPr bwMode="auto">
          <a:xfrm>
            <a:off x="844550" y="741905"/>
            <a:ext cx="7818120" cy="453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Rectangle 97"/>
          <p:cNvSpPr/>
          <p:nvPr/>
        </p:nvSpPr>
        <p:spPr>
          <a:xfrm>
            <a:off x="1742468" y="3595899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2388264" y="3646880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016460" y="3673097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596759" y="3689788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215884" y="3722627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729508" y="3688519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434087" y="3738048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6070538" y="3717820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601308" y="3766170"/>
            <a:ext cx="226939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spc="50" dirty="0" smtClean="0">
                <a:ln w="12700" cmpd="sng">
                  <a:noFill/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9</a:t>
            </a:r>
            <a:endParaRPr lang="fr-FR" sz="1400" b="1" cap="none" spc="50" dirty="0">
              <a:ln w="12700" cmpd="sng">
                <a:noFill/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76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Grille 27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e 22"/>
          <p:cNvGrpSpPr/>
          <p:nvPr/>
        </p:nvGrpSpPr>
        <p:grpSpPr>
          <a:xfrm rot="16453704">
            <a:off x="5688105" y="5757966"/>
            <a:ext cx="404948" cy="181425"/>
            <a:chOff x="1038225" y="923925"/>
            <a:chExt cx="7696200" cy="3448050"/>
          </a:xfrm>
        </p:grpSpPr>
        <p:sp>
          <p:nvSpPr>
            <p:cNvPr id="269" name="Forme libre 268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0" name="Ellipse 269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e 28"/>
          <p:cNvGrpSpPr/>
          <p:nvPr/>
        </p:nvGrpSpPr>
        <p:grpSpPr>
          <a:xfrm rot="5653704">
            <a:off x="6365141" y="3201444"/>
            <a:ext cx="722162" cy="374528"/>
            <a:chOff x="1038225" y="923925"/>
            <a:chExt cx="7696200" cy="3448050"/>
          </a:xfrm>
        </p:grpSpPr>
        <p:sp>
          <p:nvSpPr>
            <p:cNvPr id="203" name="Forme libre 20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" name="Ellipse 20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8"/>
          <p:cNvGrpSpPr/>
          <p:nvPr/>
        </p:nvGrpSpPr>
        <p:grpSpPr>
          <a:xfrm rot="5653704">
            <a:off x="5161782" y="2962416"/>
            <a:ext cx="553167" cy="286884"/>
            <a:chOff x="1038225" y="923925"/>
            <a:chExt cx="7696200" cy="3448050"/>
          </a:xfrm>
        </p:grpSpPr>
        <p:sp>
          <p:nvSpPr>
            <p:cNvPr id="206" name="Forme libre 205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Ellipse 206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28"/>
          <p:cNvGrpSpPr/>
          <p:nvPr/>
        </p:nvGrpSpPr>
        <p:grpSpPr>
          <a:xfrm rot="5653704">
            <a:off x="5298340" y="3354552"/>
            <a:ext cx="553167" cy="286884"/>
            <a:chOff x="1038225" y="923925"/>
            <a:chExt cx="7696200" cy="3448050"/>
          </a:xfrm>
        </p:grpSpPr>
        <p:sp>
          <p:nvSpPr>
            <p:cNvPr id="209" name="Forme libre 208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Ellipse 209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28"/>
          <p:cNvGrpSpPr/>
          <p:nvPr/>
        </p:nvGrpSpPr>
        <p:grpSpPr>
          <a:xfrm rot="5653704">
            <a:off x="5957405" y="3431620"/>
            <a:ext cx="553167" cy="286884"/>
            <a:chOff x="1038225" y="923925"/>
            <a:chExt cx="7696200" cy="3448050"/>
          </a:xfrm>
        </p:grpSpPr>
        <p:sp>
          <p:nvSpPr>
            <p:cNvPr id="212" name="Forme libre 211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Ellipse 212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28"/>
          <p:cNvGrpSpPr/>
          <p:nvPr/>
        </p:nvGrpSpPr>
        <p:grpSpPr>
          <a:xfrm rot="5653704">
            <a:off x="5827117" y="2915573"/>
            <a:ext cx="553167" cy="286884"/>
            <a:chOff x="1038225" y="923925"/>
            <a:chExt cx="7696200" cy="3448050"/>
          </a:xfrm>
        </p:grpSpPr>
        <p:sp>
          <p:nvSpPr>
            <p:cNvPr id="215" name="Forme libre 21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Ellipse 21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28"/>
          <p:cNvGrpSpPr/>
          <p:nvPr/>
        </p:nvGrpSpPr>
        <p:grpSpPr>
          <a:xfrm rot="5653704">
            <a:off x="4496069" y="2934324"/>
            <a:ext cx="553167" cy="286884"/>
            <a:chOff x="1038225" y="923925"/>
            <a:chExt cx="7696200" cy="3448050"/>
          </a:xfrm>
        </p:grpSpPr>
        <p:sp>
          <p:nvSpPr>
            <p:cNvPr id="218" name="Forme libre 217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Ellipse 218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28"/>
          <p:cNvGrpSpPr/>
          <p:nvPr/>
        </p:nvGrpSpPr>
        <p:grpSpPr>
          <a:xfrm rot="5653704">
            <a:off x="4631691" y="3339124"/>
            <a:ext cx="553167" cy="286884"/>
            <a:chOff x="1038225" y="923925"/>
            <a:chExt cx="7696200" cy="3448050"/>
          </a:xfrm>
        </p:grpSpPr>
        <p:sp>
          <p:nvSpPr>
            <p:cNvPr id="221" name="Forme libre 220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" name="Ellipse 221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28"/>
          <p:cNvGrpSpPr/>
          <p:nvPr/>
        </p:nvGrpSpPr>
        <p:grpSpPr>
          <a:xfrm rot="5616411">
            <a:off x="6961167" y="3500569"/>
            <a:ext cx="553167" cy="286884"/>
            <a:chOff x="1038225" y="923925"/>
            <a:chExt cx="7696200" cy="3448050"/>
          </a:xfrm>
        </p:grpSpPr>
        <p:sp>
          <p:nvSpPr>
            <p:cNvPr id="224" name="Forme libre 223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" name="Ellipse 224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23"/>
          <p:cNvGrpSpPr/>
          <p:nvPr/>
        </p:nvGrpSpPr>
        <p:grpSpPr>
          <a:xfrm rot="5653704">
            <a:off x="3921982" y="2901961"/>
            <a:ext cx="494606" cy="221594"/>
            <a:chOff x="1038225" y="923925"/>
            <a:chExt cx="7696200" cy="3448050"/>
          </a:xfrm>
        </p:grpSpPr>
        <p:sp>
          <p:nvSpPr>
            <p:cNvPr id="227" name="Forme libre 22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Ellipse 22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23"/>
          <p:cNvGrpSpPr/>
          <p:nvPr/>
        </p:nvGrpSpPr>
        <p:grpSpPr>
          <a:xfrm rot="5653704">
            <a:off x="4021481" y="3278623"/>
            <a:ext cx="494606" cy="221594"/>
            <a:chOff x="1038225" y="923925"/>
            <a:chExt cx="7696200" cy="3448050"/>
          </a:xfrm>
        </p:grpSpPr>
        <p:sp>
          <p:nvSpPr>
            <p:cNvPr id="230" name="Forme libre 22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Ellipse 23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23"/>
          <p:cNvGrpSpPr/>
          <p:nvPr/>
        </p:nvGrpSpPr>
        <p:grpSpPr>
          <a:xfrm rot="5634913">
            <a:off x="4136649" y="3613769"/>
            <a:ext cx="494606" cy="221594"/>
            <a:chOff x="1038225" y="923925"/>
            <a:chExt cx="7696200" cy="3448050"/>
          </a:xfrm>
        </p:grpSpPr>
        <p:sp>
          <p:nvSpPr>
            <p:cNvPr id="233" name="Forme libre 23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4" name="Ellipse 23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22"/>
          <p:cNvGrpSpPr/>
          <p:nvPr/>
        </p:nvGrpSpPr>
        <p:grpSpPr>
          <a:xfrm rot="5653704">
            <a:off x="2215201" y="2845967"/>
            <a:ext cx="404948" cy="181425"/>
            <a:chOff x="1038225" y="923925"/>
            <a:chExt cx="7696200" cy="3448050"/>
          </a:xfrm>
        </p:grpSpPr>
        <p:sp>
          <p:nvSpPr>
            <p:cNvPr id="245" name="Forme libre 24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6" name="Ellipse 24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22"/>
          <p:cNvGrpSpPr/>
          <p:nvPr/>
        </p:nvGrpSpPr>
        <p:grpSpPr>
          <a:xfrm rot="5653704">
            <a:off x="2268719" y="3155556"/>
            <a:ext cx="404948" cy="181425"/>
            <a:chOff x="1038225" y="923925"/>
            <a:chExt cx="7696200" cy="3448050"/>
          </a:xfrm>
        </p:grpSpPr>
        <p:sp>
          <p:nvSpPr>
            <p:cNvPr id="263" name="Forme libre 26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22"/>
          <p:cNvGrpSpPr/>
          <p:nvPr/>
        </p:nvGrpSpPr>
        <p:grpSpPr>
          <a:xfrm rot="5653704">
            <a:off x="2331158" y="3516744"/>
            <a:ext cx="404948" cy="181425"/>
            <a:chOff x="1038225" y="923925"/>
            <a:chExt cx="7696200" cy="3448050"/>
          </a:xfrm>
        </p:grpSpPr>
        <p:sp>
          <p:nvSpPr>
            <p:cNvPr id="266" name="Forme libre 265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7" name="Ellipse 266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22"/>
          <p:cNvGrpSpPr/>
          <p:nvPr/>
        </p:nvGrpSpPr>
        <p:grpSpPr>
          <a:xfrm rot="5653704">
            <a:off x="2839984" y="2874221"/>
            <a:ext cx="404948" cy="181425"/>
            <a:chOff x="1038225" y="923925"/>
            <a:chExt cx="7696200" cy="3448050"/>
          </a:xfrm>
        </p:grpSpPr>
        <p:sp>
          <p:nvSpPr>
            <p:cNvPr id="272" name="Forme libre 271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3" name="Ellipse 272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22"/>
          <p:cNvGrpSpPr/>
          <p:nvPr/>
        </p:nvGrpSpPr>
        <p:grpSpPr>
          <a:xfrm rot="5653704">
            <a:off x="2893503" y="3183811"/>
            <a:ext cx="404948" cy="181425"/>
            <a:chOff x="1038225" y="923925"/>
            <a:chExt cx="7696200" cy="3448050"/>
          </a:xfrm>
        </p:grpSpPr>
        <p:sp>
          <p:nvSpPr>
            <p:cNvPr id="275" name="Forme libre 27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6" name="Ellipse 27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22"/>
          <p:cNvGrpSpPr/>
          <p:nvPr/>
        </p:nvGrpSpPr>
        <p:grpSpPr>
          <a:xfrm rot="5653704">
            <a:off x="2955942" y="3544998"/>
            <a:ext cx="404948" cy="181425"/>
            <a:chOff x="1038225" y="923925"/>
            <a:chExt cx="7696200" cy="3448050"/>
          </a:xfrm>
        </p:grpSpPr>
        <p:sp>
          <p:nvSpPr>
            <p:cNvPr id="278" name="Forme libre 277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9" name="Ellipse 278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2"/>
          <p:cNvGrpSpPr/>
          <p:nvPr/>
        </p:nvGrpSpPr>
        <p:grpSpPr>
          <a:xfrm rot="5653704">
            <a:off x="3387630" y="2905616"/>
            <a:ext cx="404948" cy="181425"/>
            <a:chOff x="1038225" y="923925"/>
            <a:chExt cx="7696200" cy="3448050"/>
          </a:xfrm>
        </p:grpSpPr>
        <p:sp>
          <p:nvSpPr>
            <p:cNvPr id="284" name="Forme libre 283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5" name="Ellipse 284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 rot="5653704">
            <a:off x="3441149" y="3215203"/>
            <a:ext cx="404948" cy="181425"/>
            <a:chOff x="1038225" y="923925"/>
            <a:chExt cx="7696200" cy="3448050"/>
          </a:xfrm>
        </p:grpSpPr>
        <p:sp>
          <p:nvSpPr>
            <p:cNvPr id="287" name="Forme libre 28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8" name="Ellipse 28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2"/>
          <p:cNvGrpSpPr/>
          <p:nvPr/>
        </p:nvGrpSpPr>
        <p:grpSpPr>
          <a:xfrm rot="5653704">
            <a:off x="3532163" y="3557340"/>
            <a:ext cx="404948" cy="181425"/>
            <a:chOff x="1038225" y="923925"/>
            <a:chExt cx="7696200" cy="3448050"/>
          </a:xfrm>
        </p:grpSpPr>
        <p:sp>
          <p:nvSpPr>
            <p:cNvPr id="290" name="Forme libre 28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1" name="Ellipse 29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 22"/>
          <p:cNvGrpSpPr/>
          <p:nvPr/>
        </p:nvGrpSpPr>
        <p:grpSpPr>
          <a:xfrm rot="5653704">
            <a:off x="1564326" y="2788816"/>
            <a:ext cx="404948" cy="181425"/>
            <a:chOff x="1038225" y="923925"/>
            <a:chExt cx="7696200" cy="3448050"/>
          </a:xfrm>
        </p:grpSpPr>
        <p:sp>
          <p:nvSpPr>
            <p:cNvPr id="297" name="Forme libre 29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8" name="Ellipse 29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2"/>
          <p:cNvGrpSpPr/>
          <p:nvPr/>
        </p:nvGrpSpPr>
        <p:grpSpPr>
          <a:xfrm rot="5653704">
            <a:off x="1617844" y="3098405"/>
            <a:ext cx="404948" cy="181425"/>
            <a:chOff x="1038225" y="923925"/>
            <a:chExt cx="7696200" cy="3448050"/>
          </a:xfrm>
        </p:grpSpPr>
        <p:sp>
          <p:nvSpPr>
            <p:cNvPr id="300" name="Forme libre 29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1" name="Ellipse 30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2"/>
          <p:cNvGrpSpPr/>
          <p:nvPr/>
        </p:nvGrpSpPr>
        <p:grpSpPr>
          <a:xfrm rot="5653704">
            <a:off x="1680283" y="3459593"/>
            <a:ext cx="404948" cy="181425"/>
            <a:chOff x="1038225" y="923925"/>
            <a:chExt cx="7696200" cy="3448050"/>
          </a:xfrm>
        </p:grpSpPr>
        <p:sp>
          <p:nvSpPr>
            <p:cNvPr id="303" name="Forme libre 30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4" name="Ellipse 30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 23"/>
          <p:cNvGrpSpPr/>
          <p:nvPr/>
        </p:nvGrpSpPr>
        <p:grpSpPr>
          <a:xfrm rot="5690422">
            <a:off x="1012449" y="3175618"/>
            <a:ext cx="494606" cy="221594"/>
            <a:chOff x="1038225" y="923925"/>
            <a:chExt cx="7696200" cy="3448050"/>
          </a:xfrm>
        </p:grpSpPr>
        <p:sp>
          <p:nvSpPr>
            <p:cNvPr id="313" name="Forme libre 31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4" name="Ellipse 31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07" name="Connecteur droit 106"/>
          <p:cNvCxnSpPr/>
          <p:nvPr/>
        </p:nvCxnSpPr>
        <p:spPr>
          <a:xfrm>
            <a:off x="6641208" y="2815922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6117333" y="2834972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479158" y="2825447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4802883" y="2730197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4269483" y="2730197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3640833" y="2739722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3088383" y="2682572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2440683" y="2615897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1792983" y="2634947"/>
            <a:ext cx="54867" cy="1156003"/>
          </a:xfrm>
          <a:prstGeom prst="line">
            <a:avLst/>
          </a:prstGeom>
          <a:ln w="50800">
            <a:solidFill>
              <a:srgbClr val="FFFF00">
                <a:alpha val="6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3"/>
          <p:cNvSpPr txBox="1">
            <a:spLocks noChangeArrowheads="1"/>
          </p:cNvSpPr>
          <p:nvPr/>
        </p:nvSpPr>
        <p:spPr bwMode="auto">
          <a:xfrm>
            <a:off x="762000" y="5206093"/>
            <a:ext cx="8382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premier biplace 20m se met tout au fond (extrémité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pointe est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fr-FR" sz="1600" b="0" i="0" u="none" strike="noStrike" kern="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9" name="Connecteur droit avec flèche 118"/>
          <p:cNvCxnSpPr/>
          <p:nvPr/>
        </p:nvCxnSpPr>
        <p:spPr>
          <a:xfrm>
            <a:off x="3209925" y="2076450"/>
            <a:ext cx="104775" cy="1504950"/>
          </a:xfrm>
          <a:prstGeom prst="straightConnector1">
            <a:avLst/>
          </a:prstGeom>
          <a:ln w="8890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/>
          <p:cNvCxnSpPr/>
          <p:nvPr/>
        </p:nvCxnSpPr>
        <p:spPr>
          <a:xfrm flipH="1" flipV="1">
            <a:off x="857250" y="2028825"/>
            <a:ext cx="2362200" cy="85725"/>
          </a:xfrm>
          <a:prstGeom prst="line">
            <a:avLst/>
          </a:prstGeom>
          <a:ln w="88900">
            <a:solidFill>
              <a:srgbClr val="FFFF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7046" y="3846308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22656" y="3886200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7440" y="3895725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39509" y="3920058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60825" y="3954657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3207" y="3929071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93970" y="3954657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13048" y="3954658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58586" y="3998708"/>
            <a:ext cx="512382" cy="73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3" cstate="print"/>
          <a:srcRect l="1766" t="24353" r="7776" b="9881"/>
          <a:stretch>
            <a:fillRect/>
          </a:stretch>
        </p:blipFill>
        <p:spPr bwMode="auto">
          <a:xfrm>
            <a:off x="844550" y="741905"/>
            <a:ext cx="7818120" cy="453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76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Grille 27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8"/>
          <p:cNvGrpSpPr/>
          <p:nvPr/>
        </p:nvGrpSpPr>
        <p:grpSpPr>
          <a:xfrm rot="5653704">
            <a:off x="6603266" y="3268120"/>
            <a:ext cx="722162" cy="374528"/>
            <a:chOff x="1038225" y="923925"/>
            <a:chExt cx="7696200" cy="3448050"/>
          </a:xfrm>
        </p:grpSpPr>
        <p:sp>
          <p:nvSpPr>
            <p:cNvPr id="203" name="Forme libre 20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" name="Ellipse 20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28"/>
          <p:cNvGrpSpPr/>
          <p:nvPr/>
        </p:nvGrpSpPr>
        <p:grpSpPr>
          <a:xfrm rot="5653704">
            <a:off x="5961882" y="2962416"/>
            <a:ext cx="553167" cy="286884"/>
            <a:chOff x="1038225" y="923925"/>
            <a:chExt cx="7696200" cy="3448050"/>
          </a:xfrm>
        </p:grpSpPr>
        <p:sp>
          <p:nvSpPr>
            <p:cNvPr id="206" name="Forme libre 205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Ellipse 206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28"/>
          <p:cNvGrpSpPr/>
          <p:nvPr/>
        </p:nvGrpSpPr>
        <p:grpSpPr>
          <a:xfrm rot="5653704">
            <a:off x="6098440" y="3354552"/>
            <a:ext cx="553167" cy="286884"/>
            <a:chOff x="1038225" y="923925"/>
            <a:chExt cx="7696200" cy="3448050"/>
          </a:xfrm>
        </p:grpSpPr>
        <p:sp>
          <p:nvSpPr>
            <p:cNvPr id="209" name="Forme libre 208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Ellipse 209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28"/>
          <p:cNvGrpSpPr/>
          <p:nvPr/>
        </p:nvGrpSpPr>
        <p:grpSpPr>
          <a:xfrm rot="5653704">
            <a:off x="6347930" y="3555445"/>
            <a:ext cx="553167" cy="286884"/>
            <a:chOff x="1038225" y="923925"/>
            <a:chExt cx="7696200" cy="3448050"/>
          </a:xfrm>
        </p:grpSpPr>
        <p:sp>
          <p:nvSpPr>
            <p:cNvPr id="212" name="Forme libre 211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Ellipse 212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28"/>
          <p:cNvGrpSpPr/>
          <p:nvPr/>
        </p:nvGrpSpPr>
        <p:grpSpPr>
          <a:xfrm rot="5653704">
            <a:off x="6312892" y="2982248"/>
            <a:ext cx="553167" cy="286884"/>
            <a:chOff x="1038225" y="923925"/>
            <a:chExt cx="7696200" cy="3448050"/>
          </a:xfrm>
        </p:grpSpPr>
        <p:sp>
          <p:nvSpPr>
            <p:cNvPr id="215" name="Forme libre 21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Ellipse 21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28"/>
          <p:cNvGrpSpPr/>
          <p:nvPr/>
        </p:nvGrpSpPr>
        <p:grpSpPr>
          <a:xfrm rot="5653704">
            <a:off x="5581919" y="2934324"/>
            <a:ext cx="553167" cy="286884"/>
            <a:chOff x="1038225" y="923925"/>
            <a:chExt cx="7696200" cy="3448050"/>
          </a:xfrm>
        </p:grpSpPr>
        <p:sp>
          <p:nvSpPr>
            <p:cNvPr id="218" name="Forme libre 217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Ellipse 218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 28"/>
          <p:cNvGrpSpPr/>
          <p:nvPr/>
        </p:nvGrpSpPr>
        <p:grpSpPr>
          <a:xfrm rot="5653704">
            <a:off x="5717541" y="3339124"/>
            <a:ext cx="553167" cy="286884"/>
            <a:chOff x="1038225" y="923925"/>
            <a:chExt cx="7696200" cy="3448050"/>
          </a:xfrm>
        </p:grpSpPr>
        <p:sp>
          <p:nvSpPr>
            <p:cNvPr id="221" name="Forme libre 220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" name="Ellipse 221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28"/>
          <p:cNvGrpSpPr/>
          <p:nvPr/>
        </p:nvGrpSpPr>
        <p:grpSpPr>
          <a:xfrm rot="5616411">
            <a:off x="7008792" y="3500569"/>
            <a:ext cx="553167" cy="286884"/>
            <a:chOff x="1038225" y="923925"/>
            <a:chExt cx="7696200" cy="3448050"/>
          </a:xfrm>
        </p:grpSpPr>
        <p:sp>
          <p:nvSpPr>
            <p:cNvPr id="224" name="Forme libre 223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" name="Ellipse 224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23"/>
          <p:cNvGrpSpPr/>
          <p:nvPr/>
        </p:nvGrpSpPr>
        <p:grpSpPr>
          <a:xfrm rot="5653704">
            <a:off x="5293582" y="2930536"/>
            <a:ext cx="494606" cy="221594"/>
            <a:chOff x="1038225" y="923925"/>
            <a:chExt cx="7696200" cy="3448050"/>
          </a:xfrm>
        </p:grpSpPr>
        <p:sp>
          <p:nvSpPr>
            <p:cNvPr id="227" name="Forme libre 22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Ellipse 22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23"/>
          <p:cNvGrpSpPr/>
          <p:nvPr/>
        </p:nvGrpSpPr>
        <p:grpSpPr>
          <a:xfrm rot="5653704">
            <a:off x="5393081" y="3307198"/>
            <a:ext cx="494606" cy="221594"/>
            <a:chOff x="1038225" y="923925"/>
            <a:chExt cx="7696200" cy="3448050"/>
          </a:xfrm>
        </p:grpSpPr>
        <p:sp>
          <p:nvSpPr>
            <p:cNvPr id="230" name="Forme libre 22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Ellipse 23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23"/>
          <p:cNvGrpSpPr/>
          <p:nvPr/>
        </p:nvGrpSpPr>
        <p:grpSpPr>
          <a:xfrm rot="5634913">
            <a:off x="5527299" y="3528044"/>
            <a:ext cx="494606" cy="221594"/>
            <a:chOff x="1038225" y="923925"/>
            <a:chExt cx="7696200" cy="3448050"/>
          </a:xfrm>
        </p:grpSpPr>
        <p:sp>
          <p:nvSpPr>
            <p:cNvPr id="233" name="Forme libre 23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4" name="Ellipse 23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22"/>
          <p:cNvGrpSpPr/>
          <p:nvPr/>
        </p:nvGrpSpPr>
        <p:grpSpPr>
          <a:xfrm rot="5653704">
            <a:off x="4529776" y="2884067"/>
            <a:ext cx="404948" cy="181425"/>
            <a:chOff x="1038225" y="923925"/>
            <a:chExt cx="7696200" cy="3448050"/>
          </a:xfrm>
        </p:grpSpPr>
        <p:sp>
          <p:nvSpPr>
            <p:cNvPr id="245" name="Forme libre 24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6" name="Ellipse 24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22"/>
          <p:cNvGrpSpPr/>
          <p:nvPr/>
        </p:nvGrpSpPr>
        <p:grpSpPr>
          <a:xfrm rot="5653704">
            <a:off x="4583294" y="3193656"/>
            <a:ext cx="404948" cy="181425"/>
            <a:chOff x="1038225" y="923925"/>
            <a:chExt cx="7696200" cy="3448050"/>
          </a:xfrm>
        </p:grpSpPr>
        <p:sp>
          <p:nvSpPr>
            <p:cNvPr id="263" name="Forme libre 26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22"/>
          <p:cNvGrpSpPr/>
          <p:nvPr/>
        </p:nvGrpSpPr>
        <p:grpSpPr>
          <a:xfrm rot="5653704">
            <a:off x="4645733" y="3554844"/>
            <a:ext cx="404948" cy="181425"/>
            <a:chOff x="1038225" y="923925"/>
            <a:chExt cx="7696200" cy="3448050"/>
          </a:xfrm>
        </p:grpSpPr>
        <p:sp>
          <p:nvSpPr>
            <p:cNvPr id="266" name="Forme libre 265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7" name="Ellipse 266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22"/>
          <p:cNvGrpSpPr/>
          <p:nvPr/>
        </p:nvGrpSpPr>
        <p:grpSpPr>
          <a:xfrm rot="5653704">
            <a:off x="4783084" y="2902796"/>
            <a:ext cx="404948" cy="181425"/>
            <a:chOff x="1038225" y="923925"/>
            <a:chExt cx="7696200" cy="3448050"/>
          </a:xfrm>
        </p:grpSpPr>
        <p:sp>
          <p:nvSpPr>
            <p:cNvPr id="272" name="Forme libre 271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3" name="Ellipse 272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22"/>
          <p:cNvGrpSpPr/>
          <p:nvPr/>
        </p:nvGrpSpPr>
        <p:grpSpPr>
          <a:xfrm rot="5653704">
            <a:off x="4836603" y="3212386"/>
            <a:ext cx="404948" cy="181425"/>
            <a:chOff x="1038225" y="923925"/>
            <a:chExt cx="7696200" cy="3448050"/>
          </a:xfrm>
        </p:grpSpPr>
        <p:sp>
          <p:nvSpPr>
            <p:cNvPr id="275" name="Forme libre 274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6" name="Ellipse 275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22"/>
          <p:cNvGrpSpPr/>
          <p:nvPr/>
        </p:nvGrpSpPr>
        <p:grpSpPr>
          <a:xfrm rot="5653704">
            <a:off x="4899042" y="3573573"/>
            <a:ext cx="404948" cy="181425"/>
            <a:chOff x="1038225" y="923925"/>
            <a:chExt cx="7696200" cy="3448050"/>
          </a:xfrm>
        </p:grpSpPr>
        <p:sp>
          <p:nvSpPr>
            <p:cNvPr id="278" name="Forme libre 277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9" name="Ellipse 278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22"/>
          <p:cNvGrpSpPr/>
          <p:nvPr/>
        </p:nvGrpSpPr>
        <p:grpSpPr>
          <a:xfrm rot="5653704">
            <a:off x="5035455" y="2934191"/>
            <a:ext cx="404948" cy="181425"/>
            <a:chOff x="1038225" y="923925"/>
            <a:chExt cx="7696200" cy="3448050"/>
          </a:xfrm>
        </p:grpSpPr>
        <p:sp>
          <p:nvSpPr>
            <p:cNvPr id="284" name="Forme libre 283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5" name="Ellipse 284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2"/>
          <p:cNvGrpSpPr/>
          <p:nvPr/>
        </p:nvGrpSpPr>
        <p:grpSpPr>
          <a:xfrm rot="5653704">
            <a:off x="5088974" y="3243778"/>
            <a:ext cx="404948" cy="181425"/>
            <a:chOff x="1038225" y="923925"/>
            <a:chExt cx="7696200" cy="3448050"/>
          </a:xfrm>
        </p:grpSpPr>
        <p:sp>
          <p:nvSpPr>
            <p:cNvPr id="287" name="Forme libre 28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8" name="Ellipse 28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2"/>
          <p:cNvGrpSpPr/>
          <p:nvPr/>
        </p:nvGrpSpPr>
        <p:grpSpPr>
          <a:xfrm rot="5653704">
            <a:off x="5179988" y="3585915"/>
            <a:ext cx="404948" cy="181425"/>
            <a:chOff x="1038225" y="923925"/>
            <a:chExt cx="7696200" cy="3448050"/>
          </a:xfrm>
        </p:grpSpPr>
        <p:sp>
          <p:nvSpPr>
            <p:cNvPr id="290" name="Forme libre 28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1" name="Ellipse 29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 rot="5653704">
            <a:off x="4250376" y="2884066"/>
            <a:ext cx="404948" cy="181425"/>
            <a:chOff x="1038225" y="923925"/>
            <a:chExt cx="7696200" cy="3448050"/>
          </a:xfrm>
        </p:grpSpPr>
        <p:sp>
          <p:nvSpPr>
            <p:cNvPr id="297" name="Forme libre 296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8" name="Ellipse 297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2"/>
          <p:cNvGrpSpPr/>
          <p:nvPr/>
        </p:nvGrpSpPr>
        <p:grpSpPr>
          <a:xfrm rot="5653704">
            <a:off x="4303894" y="3193655"/>
            <a:ext cx="404948" cy="181425"/>
            <a:chOff x="1038225" y="923925"/>
            <a:chExt cx="7696200" cy="3448050"/>
          </a:xfrm>
        </p:grpSpPr>
        <p:sp>
          <p:nvSpPr>
            <p:cNvPr id="300" name="Forme libre 299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1" name="Ellipse 300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22"/>
          <p:cNvGrpSpPr/>
          <p:nvPr/>
        </p:nvGrpSpPr>
        <p:grpSpPr>
          <a:xfrm rot="5653704">
            <a:off x="4366333" y="3554843"/>
            <a:ext cx="404948" cy="181425"/>
            <a:chOff x="1038225" y="923925"/>
            <a:chExt cx="7696200" cy="3448050"/>
          </a:xfrm>
        </p:grpSpPr>
        <p:sp>
          <p:nvSpPr>
            <p:cNvPr id="303" name="Forme libre 30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4" name="Ellipse 30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 23"/>
          <p:cNvGrpSpPr/>
          <p:nvPr/>
        </p:nvGrpSpPr>
        <p:grpSpPr>
          <a:xfrm rot="5690422">
            <a:off x="4098549" y="3451844"/>
            <a:ext cx="494606" cy="221594"/>
            <a:chOff x="1038225" y="923925"/>
            <a:chExt cx="7696200" cy="3448050"/>
          </a:xfrm>
        </p:grpSpPr>
        <p:sp>
          <p:nvSpPr>
            <p:cNvPr id="313" name="Forme libre 312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4" name="Ellipse 313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6" name="Rectangle à coins arrondis 95"/>
          <p:cNvSpPr/>
          <p:nvPr/>
        </p:nvSpPr>
        <p:spPr>
          <a:xfrm rot="189657">
            <a:off x="923089" y="1415491"/>
            <a:ext cx="4820684" cy="1206500"/>
          </a:xfrm>
          <a:prstGeom prst="round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/>
          <p:cNvSpPr/>
          <p:nvPr/>
        </p:nvSpPr>
        <p:spPr>
          <a:xfrm rot="192366">
            <a:off x="1404307" y="1798933"/>
            <a:ext cx="42017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Zone de largage des câbles</a:t>
            </a:r>
            <a:endParaRPr lang="fr-FR" sz="2400" b="1" cap="none" spc="0" dirty="0">
              <a:ln w="18000">
                <a:noFill/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 bwMode="auto">
          <a:xfrm>
            <a:off x="762000" y="5206093"/>
            <a:ext cx="8382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 minutes avant le premier décollage, on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compacte la grille en reculant les planeurs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kern="0" baseline="0" dirty="0" smtClean="0">
                <a:solidFill>
                  <a:srgbClr val="FFFF66"/>
                </a:solidFill>
                <a:latin typeface="+mn-lt"/>
                <a:cs typeface="+mn-cs"/>
              </a:rPr>
              <a:t>Dans</a:t>
            </a: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 l’ordre et avec méthode!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6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0BFC3EB9-63CB-46FA-99A4-8F552BCF295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800" smtClean="0"/>
              <a:t>Sommaire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09700" y="819150"/>
            <a:ext cx="7289800" cy="3194050"/>
          </a:xfrm>
        </p:spPr>
        <p:txBody>
          <a:bodyPr/>
          <a:lstStyle/>
          <a:p>
            <a:pPr eaLnBrk="1" hangingPunct="1"/>
            <a:r>
              <a:rPr lang="fr-FR" sz="2000" dirty="0" smtClean="0"/>
              <a:t>Contacts</a:t>
            </a:r>
          </a:p>
          <a:p>
            <a:pPr eaLnBrk="1" hangingPunct="1"/>
            <a:r>
              <a:rPr lang="fr-FR" sz="2000" dirty="0" smtClean="0"/>
              <a:t>Conditions de participations</a:t>
            </a:r>
          </a:p>
          <a:p>
            <a:pPr eaLnBrk="1" hangingPunct="1"/>
            <a:r>
              <a:rPr lang="fr-FR" sz="2000" dirty="0" smtClean="0"/>
              <a:t>Plan de l’aérodrome</a:t>
            </a:r>
          </a:p>
          <a:p>
            <a:pPr eaLnBrk="1" hangingPunct="1"/>
            <a:r>
              <a:rPr lang="fr-FR" sz="2000" dirty="0" smtClean="0"/>
              <a:t>Procédures</a:t>
            </a:r>
          </a:p>
          <a:p>
            <a:pPr lvl="1" eaLnBrk="1" hangingPunct="1"/>
            <a:r>
              <a:rPr lang="fr-FR" sz="1800" dirty="0" smtClean="0"/>
              <a:t>Ballastage</a:t>
            </a:r>
          </a:p>
          <a:p>
            <a:pPr lvl="1" eaLnBrk="1" hangingPunct="1"/>
            <a:r>
              <a:rPr lang="fr-FR" sz="1800" dirty="0" smtClean="0"/>
              <a:t>Procédure de mise en piste</a:t>
            </a:r>
          </a:p>
          <a:p>
            <a:pPr lvl="1" eaLnBrk="1" hangingPunct="1"/>
            <a:r>
              <a:rPr lang="fr-FR" sz="1800" dirty="0" smtClean="0"/>
              <a:t>Décollage</a:t>
            </a:r>
          </a:p>
          <a:p>
            <a:pPr lvl="1" eaLnBrk="1" hangingPunct="1"/>
            <a:r>
              <a:rPr lang="fr-FR" sz="1800" dirty="0" smtClean="0"/>
              <a:t>Atterrissage durant les décollages</a:t>
            </a:r>
          </a:p>
          <a:p>
            <a:pPr lvl="1" eaLnBrk="1" hangingPunct="1"/>
            <a:r>
              <a:rPr lang="fr-FR" sz="1800" dirty="0" smtClean="0"/>
              <a:t>Arrivée</a:t>
            </a:r>
          </a:p>
          <a:p>
            <a:pPr lvl="1" eaLnBrk="1" hangingPunct="1"/>
            <a:r>
              <a:rPr lang="fr-FR" sz="1800" dirty="0" err="1" smtClean="0"/>
              <a:t>Déloggage</a:t>
            </a:r>
            <a:endParaRPr lang="fr-FR" sz="1800" dirty="0" smtClean="0"/>
          </a:p>
          <a:p>
            <a:pPr eaLnBrk="1" hangingPunct="1"/>
            <a:r>
              <a:rPr lang="fr-FR" sz="2000" dirty="0" smtClean="0"/>
              <a:t>Espace aérien</a:t>
            </a:r>
          </a:p>
          <a:p>
            <a:pPr eaLnBrk="1" hangingPunct="1"/>
            <a:r>
              <a:rPr lang="fr-FR" sz="2000" dirty="0" smtClean="0"/>
              <a:t>Sécurité</a:t>
            </a:r>
          </a:p>
        </p:txBody>
      </p:sp>
      <p:pic>
        <p:nvPicPr>
          <p:cNvPr id="3078" name="Picture 21" descr="docu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040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Atterrissage 27 pendant les décollages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82600" y="4813300"/>
            <a:ext cx="86614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Atterrissage long côté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nord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Stand-by sur parking hangar ou bas côté nord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la piste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kern="0" baseline="0" dirty="0" smtClean="0">
                <a:solidFill>
                  <a:srgbClr val="FFFF66"/>
                </a:solidFill>
                <a:latin typeface="+mn-lt"/>
                <a:cs typeface="+mn-cs"/>
              </a:rPr>
              <a:t>L’organisation vous préviendra par radio</a:t>
            </a: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 et enverra une </a:t>
            </a:r>
            <a:r>
              <a:rPr lang="fr-FR" sz="1600" kern="0" dirty="0" err="1" smtClean="0">
                <a:solidFill>
                  <a:srgbClr val="FFFF66"/>
                </a:solidFill>
                <a:latin typeface="+mn-lt"/>
                <a:cs typeface="+mn-cs"/>
              </a:rPr>
              <a:t>golfette</a:t>
            </a: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 pour revenir sur la grille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6323" name="Picture 3" descr="C:\Documents and Settings\DPVZ7130\Bureau\Aérodrome LFSS\_MG_8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6200" y="781051"/>
            <a:ext cx="6286500" cy="4032250"/>
          </a:xfrm>
          <a:prstGeom prst="rect">
            <a:avLst/>
          </a:prstGeom>
          <a:noFill/>
        </p:spPr>
      </p:pic>
      <p:grpSp>
        <p:nvGrpSpPr>
          <p:cNvPr id="85" name="Groupe 84"/>
          <p:cNvGrpSpPr/>
          <p:nvPr/>
        </p:nvGrpSpPr>
        <p:grpSpPr>
          <a:xfrm rot="4701871">
            <a:off x="4074559" y="2916257"/>
            <a:ext cx="320117" cy="846523"/>
            <a:chOff x="4235055" y="2772305"/>
            <a:chExt cx="3193763" cy="1203165"/>
          </a:xfrm>
        </p:grpSpPr>
        <p:grpSp>
          <p:nvGrpSpPr>
            <p:cNvPr id="11" name="Groupe 28"/>
            <p:cNvGrpSpPr/>
            <p:nvPr/>
          </p:nvGrpSpPr>
          <p:grpSpPr>
            <a:xfrm rot="5653704">
              <a:off x="6603266" y="3268120"/>
              <a:ext cx="722162" cy="374528"/>
              <a:chOff x="1038225" y="923925"/>
              <a:chExt cx="7696200" cy="3448050"/>
            </a:xfrm>
          </p:grpSpPr>
          <p:sp>
            <p:nvSpPr>
              <p:cNvPr id="12" name="Forme libre 11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" name="Groupe 28"/>
            <p:cNvGrpSpPr/>
            <p:nvPr/>
          </p:nvGrpSpPr>
          <p:grpSpPr>
            <a:xfrm rot="5653704">
              <a:off x="5961882" y="2962416"/>
              <a:ext cx="553167" cy="286884"/>
              <a:chOff x="1038225" y="923925"/>
              <a:chExt cx="7696200" cy="3448050"/>
            </a:xfrm>
          </p:grpSpPr>
          <p:sp>
            <p:nvSpPr>
              <p:cNvPr id="15" name="Forme libre 14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" name="Groupe 28"/>
            <p:cNvGrpSpPr/>
            <p:nvPr/>
          </p:nvGrpSpPr>
          <p:grpSpPr>
            <a:xfrm rot="5653704">
              <a:off x="6098440" y="3354552"/>
              <a:ext cx="553167" cy="286884"/>
              <a:chOff x="1038225" y="923925"/>
              <a:chExt cx="7696200" cy="3448050"/>
            </a:xfrm>
          </p:grpSpPr>
          <p:sp>
            <p:nvSpPr>
              <p:cNvPr id="18" name="Forme libre 17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0" name="Groupe 28"/>
            <p:cNvGrpSpPr/>
            <p:nvPr/>
          </p:nvGrpSpPr>
          <p:grpSpPr>
            <a:xfrm rot="5653704">
              <a:off x="6347930" y="3555445"/>
              <a:ext cx="553167" cy="286884"/>
              <a:chOff x="1038225" y="923925"/>
              <a:chExt cx="7696200" cy="3448050"/>
            </a:xfrm>
          </p:grpSpPr>
          <p:sp>
            <p:nvSpPr>
              <p:cNvPr id="21" name="Forme libre 20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3" name="Groupe 28"/>
            <p:cNvGrpSpPr/>
            <p:nvPr/>
          </p:nvGrpSpPr>
          <p:grpSpPr>
            <a:xfrm rot="5653704">
              <a:off x="6312892" y="2982248"/>
              <a:ext cx="553167" cy="286884"/>
              <a:chOff x="1038225" y="923925"/>
              <a:chExt cx="7696200" cy="3448050"/>
            </a:xfrm>
          </p:grpSpPr>
          <p:sp>
            <p:nvSpPr>
              <p:cNvPr id="24" name="Forme libre 23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6" name="Groupe 28"/>
            <p:cNvGrpSpPr/>
            <p:nvPr/>
          </p:nvGrpSpPr>
          <p:grpSpPr>
            <a:xfrm rot="5653704">
              <a:off x="5581919" y="2934324"/>
              <a:ext cx="553167" cy="286884"/>
              <a:chOff x="1038225" y="923925"/>
              <a:chExt cx="7696200" cy="3448050"/>
            </a:xfrm>
          </p:grpSpPr>
          <p:sp>
            <p:nvSpPr>
              <p:cNvPr id="29" name="Forme libre 28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1" name="Groupe 28"/>
            <p:cNvGrpSpPr/>
            <p:nvPr/>
          </p:nvGrpSpPr>
          <p:grpSpPr>
            <a:xfrm rot="5653704">
              <a:off x="5717541" y="3339124"/>
              <a:ext cx="553167" cy="286884"/>
              <a:chOff x="1038225" y="923925"/>
              <a:chExt cx="7696200" cy="3448050"/>
            </a:xfrm>
          </p:grpSpPr>
          <p:sp>
            <p:nvSpPr>
              <p:cNvPr id="32" name="Forme libre 31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4" name="Groupe 28"/>
            <p:cNvGrpSpPr/>
            <p:nvPr/>
          </p:nvGrpSpPr>
          <p:grpSpPr>
            <a:xfrm rot="5616411">
              <a:off x="7008792" y="3500569"/>
              <a:ext cx="553167" cy="286884"/>
              <a:chOff x="1038225" y="923925"/>
              <a:chExt cx="7696200" cy="3448050"/>
            </a:xfrm>
          </p:grpSpPr>
          <p:sp>
            <p:nvSpPr>
              <p:cNvPr id="35" name="Forme libre 34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Ellipse 35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7" name="Groupe 23"/>
            <p:cNvGrpSpPr/>
            <p:nvPr/>
          </p:nvGrpSpPr>
          <p:grpSpPr>
            <a:xfrm rot="5653704">
              <a:off x="5293582" y="2930536"/>
              <a:ext cx="494606" cy="221594"/>
              <a:chOff x="1038225" y="923925"/>
              <a:chExt cx="7696200" cy="3448050"/>
            </a:xfrm>
          </p:grpSpPr>
          <p:sp>
            <p:nvSpPr>
              <p:cNvPr id="38" name="Forme libre 37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0" name="Groupe 23"/>
            <p:cNvGrpSpPr/>
            <p:nvPr/>
          </p:nvGrpSpPr>
          <p:grpSpPr>
            <a:xfrm rot="5653704">
              <a:off x="5393081" y="3307198"/>
              <a:ext cx="494606" cy="221594"/>
              <a:chOff x="1038225" y="923925"/>
              <a:chExt cx="7696200" cy="3448050"/>
            </a:xfrm>
          </p:grpSpPr>
          <p:sp>
            <p:nvSpPr>
              <p:cNvPr id="41" name="Forme libre 40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3" name="Groupe 23"/>
            <p:cNvGrpSpPr/>
            <p:nvPr/>
          </p:nvGrpSpPr>
          <p:grpSpPr>
            <a:xfrm rot="5634913">
              <a:off x="5527299" y="3528044"/>
              <a:ext cx="494606" cy="221594"/>
              <a:chOff x="1038225" y="923925"/>
              <a:chExt cx="7696200" cy="3448050"/>
            </a:xfrm>
          </p:grpSpPr>
          <p:sp>
            <p:nvSpPr>
              <p:cNvPr id="44" name="Forme libre 43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6" name="Groupe 22"/>
            <p:cNvGrpSpPr/>
            <p:nvPr/>
          </p:nvGrpSpPr>
          <p:grpSpPr>
            <a:xfrm rot="5653704">
              <a:off x="4529776" y="2884067"/>
              <a:ext cx="404948" cy="181425"/>
              <a:chOff x="1038225" y="923925"/>
              <a:chExt cx="7696200" cy="3448050"/>
            </a:xfrm>
          </p:grpSpPr>
          <p:sp>
            <p:nvSpPr>
              <p:cNvPr id="47" name="Forme libre 46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9" name="Groupe 22"/>
            <p:cNvGrpSpPr/>
            <p:nvPr/>
          </p:nvGrpSpPr>
          <p:grpSpPr>
            <a:xfrm rot="5653704">
              <a:off x="4583294" y="3193656"/>
              <a:ext cx="404948" cy="181425"/>
              <a:chOff x="1038225" y="923925"/>
              <a:chExt cx="7696200" cy="3448050"/>
            </a:xfrm>
          </p:grpSpPr>
          <p:sp>
            <p:nvSpPr>
              <p:cNvPr id="50" name="Forme libre 49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2" name="Groupe 22"/>
            <p:cNvGrpSpPr/>
            <p:nvPr/>
          </p:nvGrpSpPr>
          <p:grpSpPr>
            <a:xfrm rot="5653704">
              <a:off x="4645733" y="3554844"/>
              <a:ext cx="404948" cy="181425"/>
              <a:chOff x="1038225" y="923925"/>
              <a:chExt cx="7696200" cy="3448050"/>
            </a:xfrm>
          </p:grpSpPr>
          <p:sp>
            <p:nvSpPr>
              <p:cNvPr id="53" name="Forme libre 52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5" name="Groupe 22"/>
            <p:cNvGrpSpPr/>
            <p:nvPr/>
          </p:nvGrpSpPr>
          <p:grpSpPr>
            <a:xfrm rot="5653704">
              <a:off x="4783084" y="2902796"/>
              <a:ext cx="404948" cy="181425"/>
              <a:chOff x="1038225" y="923925"/>
              <a:chExt cx="7696200" cy="3448050"/>
            </a:xfrm>
          </p:grpSpPr>
          <p:sp>
            <p:nvSpPr>
              <p:cNvPr id="56" name="Forme libre 55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Ellipse 56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8" name="Groupe 22"/>
            <p:cNvGrpSpPr/>
            <p:nvPr/>
          </p:nvGrpSpPr>
          <p:grpSpPr>
            <a:xfrm rot="5653704">
              <a:off x="4836603" y="3212386"/>
              <a:ext cx="404948" cy="181425"/>
              <a:chOff x="1038225" y="923925"/>
              <a:chExt cx="7696200" cy="3448050"/>
            </a:xfrm>
          </p:grpSpPr>
          <p:sp>
            <p:nvSpPr>
              <p:cNvPr id="59" name="Forme libre 58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1" name="Groupe 22"/>
            <p:cNvGrpSpPr/>
            <p:nvPr/>
          </p:nvGrpSpPr>
          <p:grpSpPr>
            <a:xfrm rot="5653704">
              <a:off x="4899042" y="3573573"/>
              <a:ext cx="404948" cy="181425"/>
              <a:chOff x="1038225" y="923925"/>
              <a:chExt cx="7696200" cy="3448050"/>
            </a:xfrm>
          </p:grpSpPr>
          <p:sp>
            <p:nvSpPr>
              <p:cNvPr id="62" name="Forme libre 61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Ellipse 62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4" name="Groupe 22"/>
            <p:cNvGrpSpPr/>
            <p:nvPr/>
          </p:nvGrpSpPr>
          <p:grpSpPr>
            <a:xfrm rot="5653704">
              <a:off x="5035455" y="2934191"/>
              <a:ext cx="404948" cy="181425"/>
              <a:chOff x="1038225" y="923925"/>
              <a:chExt cx="7696200" cy="3448050"/>
            </a:xfrm>
          </p:grpSpPr>
          <p:sp>
            <p:nvSpPr>
              <p:cNvPr id="65" name="Forme libre 64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" name="Groupe 66"/>
            <p:cNvGrpSpPr/>
            <p:nvPr/>
          </p:nvGrpSpPr>
          <p:grpSpPr>
            <a:xfrm rot="5653704">
              <a:off x="5083478" y="3244762"/>
              <a:ext cx="404948" cy="181425"/>
              <a:chOff x="1064594" y="1026718"/>
              <a:chExt cx="7696200" cy="3448050"/>
            </a:xfrm>
          </p:grpSpPr>
          <p:sp>
            <p:nvSpPr>
              <p:cNvPr id="68" name="Forme libre 67"/>
              <p:cNvSpPr/>
              <p:nvPr/>
            </p:nvSpPr>
            <p:spPr>
              <a:xfrm>
                <a:off x="1064594" y="1026718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0" name="Groupe 22"/>
            <p:cNvGrpSpPr/>
            <p:nvPr/>
          </p:nvGrpSpPr>
          <p:grpSpPr>
            <a:xfrm rot="5653704">
              <a:off x="5179988" y="3585915"/>
              <a:ext cx="404948" cy="181425"/>
              <a:chOff x="1038225" y="923925"/>
              <a:chExt cx="7696200" cy="3448050"/>
            </a:xfrm>
          </p:grpSpPr>
          <p:sp>
            <p:nvSpPr>
              <p:cNvPr id="71" name="Forme libre 70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Ellipse 71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3" name="Groupe 22"/>
            <p:cNvGrpSpPr/>
            <p:nvPr/>
          </p:nvGrpSpPr>
          <p:grpSpPr>
            <a:xfrm rot="5653704">
              <a:off x="4250376" y="2884066"/>
              <a:ext cx="404948" cy="181425"/>
              <a:chOff x="1038225" y="923925"/>
              <a:chExt cx="7696200" cy="3448050"/>
            </a:xfrm>
          </p:grpSpPr>
          <p:sp>
            <p:nvSpPr>
              <p:cNvPr id="74" name="Forme libre 73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6" name="Groupe 22"/>
            <p:cNvGrpSpPr/>
            <p:nvPr/>
          </p:nvGrpSpPr>
          <p:grpSpPr>
            <a:xfrm rot="5653704">
              <a:off x="4303894" y="3193655"/>
              <a:ext cx="404948" cy="181425"/>
              <a:chOff x="1038225" y="923925"/>
              <a:chExt cx="7696200" cy="3448050"/>
            </a:xfrm>
          </p:grpSpPr>
          <p:sp>
            <p:nvSpPr>
              <p:cNvPr id="77" name="Forme libre 76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Ellipse 77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9" name="Groupe 22"/>
            <p:cNvGrpSpPr/>
            <p:nvPr/>
          </p:nvGrpSpPr>
          <p:grpSpPr>
            <a:xfrm rot="5653704">
              <a:off x="4366333" y="3554843"/>
              <a:ext cx="404948" cy="181425"/>
              <a:chOff x="1038225" y="923925"/>
              <a:chExt cx="7696200" cy="3448050"/>
            </a:xfrm>
          </p:grpSpPr>
          <p:sp>
            <p:nvSpPr>
              <p:cNvPr id="80" name="Forme libre 79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2" name="Groupe 23"/>
            <p:cNvGrpSpPr/>
            <p:nvPr/>
          </p:nvGrpSpPr>
          <p:grpSpPr>
            <a:xfrm rot="5690422">
              <a:off x="4098549" y="3451844"/>
              <a:ext cx="494606" cy="221594"/>
              <a:chOff x="1038225" y="923925"/>
              <a:chExt cx="7696200" cy="3448050"/>
            </a:xfrm>
          </p:grpSpPr>
          <p:sp>
            <p:nvSpPr>
              <p:cNvPr id="83" name="Forme libre 82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93" name="Forme libre 92"/>
          <p:cNvSpPr/>
          <p:nvPr/>
        </p:nvSpPr>
        <p:spPr>
          <a:xfrm>
            <a:off x="3219273" y="1754420"/>
            <a:ext cx="2212567" cy="3036910"/>
          </a:xfrm>
          <a:custGeom>
            <a:avLst/>
            <a:gdLst>
              <a:gd name="connsiteX0" fmla="*/ 2286000 w 2286000"/>
              <a:gd name="connsiteY0" fmla="*/ 3479800 h 3479800"/>
              <a:gd name="connsiteX1" fmla="*/ 1879600 w 2286000"/>
              <a:gd name="connsiteY1" fmla="*/ 2006600 h 3479800"/>
              <a:gd name="connsiteX2" fmla="*/ 1600200 w 2286000"/>
              <a:gd name="connsiteY2" fmla="*/ 1041400 h 3479800"/>
              <a:gd name="connsiteX3" fmla="*/ 1422400 w 2286000"/>
              <a:gd name="connsiteY3" fmla="*/ 495300 h 3479800"/>
              <a:gd name="connsiteX4" fmla="*/ 977900 w 2286000"/>
              <a:gd name="connsiteY4" fmla="*/ 254000 h 3479800"/>
              <a:gd name="connsiteX5" fmla="*/ 0 w 2286000"/>
              <a:gd name="connsiteY5" fmla="*/ 0 h 3479800"/>
              <a:gd name="connsiteX0" fmla="*/ 2400300 w 2400300"/>
              <a:gd name="connsiteY0" fmla="*/ 3467100 h 3467100"/>
              <a:gd name="connsiteX1" fmla="*/ 1993900 w 2400300"/>
              <a:gd name="connsiteY1" fmla="*/ 1993900 h 3467100"/>
              <a:gd name="connsiteX2" fmla="*/ 1714500 w 2400300"/>
              <a:gd name="connsiteY2" fmla="*/ 1028700 h 3467100"/>
              <a:gd name="connsiteX3" fmla="*/ 1536700 w 2400300"/>
              <a:gd name="connsiteY3" fmla="*/ 482600 h 3467100"/>
              <a:gd name="connsiteX4" fmla="*/ 1092200 w 2400300"/>
              <a:gd name="connsiteY4" fmla="*/ 241300 h 3467100"/>
              <a:gd name="connsiteX5" fmla="*/ 0 w 2400300"/>
              <a:gd name="connsiteY5" fmla="*/ 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0300" h="3467100">
                <a:moveTo>
                  <a:pt x="2400300" y="3467100"/>
                </a:moveTo>
                <a:cubicBezTo>
                  <a:pt x="2253191" y="2934758"/>
                  <a:pt x="2108200" y="2400300"/>
                  <a:pt x="1993900" y="1993900"/>
                </a:cubicBezTo>
                <a:cubicBezTo>
                  <a:pt x="1879600" y="1587500"/>
                  <a:pt x="1790700" y="1280583"/>
                  <a:pt x="1714500" y="1028700"/>
                </a:cubicBezTo>
                <a:cubicBezTo>
                  <a:pt x="1638300" y="776817"/>
                  <a:pt x="1640417" y="613833"/>
                  <a:pt x="1536700" y="482600"/>
                </a:cubicBezTo>
                <a:cubicBezTo>
                  <a:pt x="1432983" y="351367"/>
                  <a:pt x="1348317" y="321733"/>
                  <a:pt x="1092200" y="241300"/>
                </a:cubicBezTo>
                <a:cubicBezTo>
                  <a:pt x="836083" y="160867"/>
                  <a:pt x="370416" y="85725"/>
                  <a:pt x="0" y="0"/>
                </a:cubicBezTo>
              </a:path>
            </a:pathLst>
          </a:cu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/>
          <p:cNvSpPr/>
          <p:nvPr/>
        </p:nvSpPr>
        <p:spPr>
          <a:xfrm>
            <a:off x="4606517" y="1721047"/>
            <a:ext cx="801909" cy="3014662"/>
          </a:xfrm>
          <a:custGeom>
            <a:avLst/>
            <a:gdLst>
              <a:gd name="connsiteX0" fmla="*/ 880533 w 880533"/>
              <a:gd name="connsiteY0" fmla="*/ 3403600 h 3403600"/>
              <a:gd name="connsiteX1" fmla="*/ 499533 w 880533"/>
              <a:gd name="connsiteY1" fmla="*/ 1993900 h 3403600"/>
              <a:gd name="connsiteX2" fmla="*/ 169333 w 880533"/>
              <a:gd name="connsiteY2" fmla="*/ 825500 h 3403600"/>
              <a:gd name="connsiteX3" fmla="*/ 16933 w 880533"/>
              <a:gd name="connsiteY3" fmla="*/ 419100 h 3403600"/>
              <a:gd name="connsiteX4" fmla="*/ 67733 w 880533"/>
              <a:gd name="connsiteY4" fmla="*/ 177800 h 3403600"/>
              <a:gd name="connsiteX5" fmla="*/ 296333 w 880533"/>
              <a:gd name="connsiteY5" fmla="*/ 0 h 3403600"/>
              <a:gd name="connsiteX0" fmla="*/ 882650 w 882650"/>
              <a:gd name="connsiteY0" fmla="*/ 3493847 h 3493847"/>
              <a:gd name="connsiteX1" fmla="*/ 501650 w 882650"/>
              <a:gd name="connsiteY1" fmla="*/ 2084147 h 3493847"/>
              <a:gd name="connsiteX2" fmla="*/ 171450 w 882650"/>
              <a:gd name="connsiteY2" fmla="*/ 915747 h 3493847"/>
              <a:gd name="connsiteX3" fmla="*/ 19050 w 882650"/>
              <a:gd name="connsiteY3" fmla="*/ 509347 h 3493847"/>
              <a:gd name="connsiteX4" fmla="*/ 69850 w 882650"/>
              <a:gd name="connsiteY4" fmla="*/ 268047 h 3493847"/>
              <a:gd name="connsiteX5" fmla="*/ 438150 w 882650"/>
              <a:gd name="connsiteY5" fmla="*/ 0 h 3493847"/>
              <a:gd name="connsiteX0" fmla="*/ 869950 w 869950"/>
              <a:gd name="connsiteY0" fmla="*/ 3493847 h 3493847"/>
              <a:gd name="connsiteX1" fmla="*/ 488950 w 869950"/>
              <a:gd name="connsiteY1" fmla="*/ 2084147 h 3493847"/>
              <a:gd name="connsiteX2" fmla="*/ 158750 w 869950"/>
              <a:gd name="connsiteY2" fmla="*/ 915747 h 3493847"/>
              <a:gd name="connsiteX3" fmla="*/ 82550 w 869950"/>
              <a:gd name="connsiteY3" fmla="*/ 586702 h 3493847"/>
              <a:gd name="connsiteX4" fmla="*/ 57150 w 869950"/>
              <a:gd name="connsiteY4" fmla="*/ 268047 h 3493847"/>
              <a:gd name="connsiteX5" fmla="*/ 425450 w 869950"/>
              <a:gd name="connsiteY5" fmla="*/ 0 h 349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9950" h="3493847">
                <a:moveTo>
                  <a:pt x="869950" y="3493847"/>
                </a:moveTo>
                <a:cubicBezTo>
                  <a:pt x="738716" y="3003838"/>
                  <a:pt x="607483" y="2513830"/>
                  <a:pt x="488950" y="2084147"/>
                </a:cubicBezTo>
                <a:cubicBezTo>
                  <a:pt x="370417" y="1654464"/>
                  <a:pt x="226483" y="1165321"/>
                  <a:pt x="158750" y="915747"/>
                </a:cubicBezTo>
                <a:cubicBezTo>
                  <a:pt x="91017" y="666173"/>
                  <a:pt x="99483" y="694652"/>
                  <a:pt x="82550" y="586702"/>
                </a:cubicBezTo>
                <a:cubicBezTo>
                  <a:pt x="65617" y="478752"/>
                  <a:pt x="0" y="365831"/>
                  <a:pt x="57150" y="268047"/>
                </a:cubicBezTo>
                <a:cubicBezTo>
                  <a:pt x="114300" y="170263"/>
                  <a:pt x="334433" y="53975"/>
                  <a:pt x="425450" y="0"/>
                </a:cubicBezTo>
              </a:path>
            </a:pathLst>
          </a:cu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3" descr="C:\Documents and Settings\DPVZ7130\Bureau\Download\iconWindso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7326" y="1776668"/>
            <a:ext cx="269254" cy="255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 dirty="0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Arrivée 27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59400" y="746357"/>
            <a:ext cx="37846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chronomètre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s’arrête 3km avant l’aérodrome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Annonce radio pour information et étagement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fr-FR" sz="1400" kern="0" dirty="0">
              <a:solidFill>
                <a:srgbClr val="FFFF66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400" kern="0" baseline="0" dirty="0" smtClean="0">
                <a:solidFill>
                  <a:srgbClr val="FFFF66"/>
                </a:solidFill>
                <a:latin typeface="+mn-lt"/>
                <a:cs typeface="+mn-cs"/>
              </a:rPr>
              <a:t>Prenez votre temps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Si vous êtes haut, </a:t>
            </a:r>
            <a:r>
              <a:rPr lang="fr-FR" sz="1400" dirty="0" smtClean="0">
                <a:solidFill>
                  <a:srgbClr val="161642"/>
                </a:solidFill>
                <a:latin typeface="+mn-lt"/>
                <a:cs typeface="+mn-cs"/>
              </a:rPr>
              <a:t>intégrez </a:t>
            </a: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le tour de piste (côté </a:t>
            </a:r>
            <a:r>
              <a:rPr lang="fr-FR" sz="1400" dirty="0" smtClean="0">
                <a:solidFill>
                  <a:srgbClr val="161642"/>
                </a:solidFill>
                <a:latin typeface="+mn-lt"/>
                <a:cs typeface="+mn-cs"/>
              </a:rPr>
              <a:t>sud)</a:t>
            </a:r>
            <a:endParaRPr lang="fr-FR" sz="1400" dirty="0">
              <a:solidFill>
                <a:srgbClr val="161642"/>
              </a:solidFill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Priorité au planeur le plus bas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r-FR" sz="1400" kern="0" dirty="0">
              <a:solidFill>
                <a:srgbClr val="FFFF66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400" kern="0" dirty="0">
                <a:solidFill>
                  <a:srgbClr val="FFFF66"/>
                </a:solidFill>
              </a:rPr>
              <a:t>Attention à la clôture et aux véhicules en </a:t>
            </a:r>
            <a:r>
              <a:rPr lang="fr-FR" sz="1400" kern="0" dirty="0" smtClean="0">
                <a:solidFill>
                  <a:srgbClr val="FFFF66"/>
                </a:solidFill>
              </a:rPr>
              <a:t>entrée </a:t>
            </a:r>
            <a:r>
              <a:rPr lang="fr-FR" sz="1400" kern="0" dirty="0">
                <a:solidFill>
                  <a:srgbClr val="FFFF66"/>
                </a:solidFill>
              </a:rPr>
              <a:t>de </a:t>
            </a:r>
            <a:r>
              <a:rPr lang="fr-FR" sz="1400" kern="0" dirty="0" smtClean="0">
                <a:solidFill>
                  <a:srgbClr val="FFFF66"/>
                </a:solidFill>
              </a:rPr>
              <a:t>piste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r-FR" sz="1400" kern="0" dirty="0">
              <a:solidFill>
                <a:srgbClr val="FFFF66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Finale / Directe 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Atterrissage long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Dégagement  côté remorque si aucun risque de couper la route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fr-FR" sz="1400" kern="0" dirty="0" smtClean="0">
              <a:solidFill>
                <a:srgbClr val="FFFF66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 atterrissage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tardif, attention au soleil de face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6323" name="Picture 3" descr="C:\Documents and Settings\DPVZ7130\Bureau\Aérodrome LFSS\_MG_8199.JPG"/>
          <p:cNvPicPr>
            <a:picLocks noChangeAspect="1" noChangeArrowheads="1"/>
          </p:cNvPicPr>
          <p:nvPr/>
        </p:nvPicPr>
        <p:blipFill>
          <a:blip r:embed="rId4" cstate="print"/>
          <a:srcRect l="4646" r="18788"/>
          <a:stretch>
            <a:fillRect/>
          </a:stretch>
        </p:blipFill>
        <p:spPr bwMode="auto">
          <a:xfrm>
            <a:off x="546100" y="857251"/>
            <a:ext cx="4813300" cy="4032250"/>
          </a:xfrm>
          <a:prstGeom prst="rect">
            <a:avLst/>
          </a:prstGeom>
          <a:noFill/>
        </p:spPr>
      </p:pic>
      <p:grpSp>
        <p:nvGrpSpPr>
          <p:cNvPr id="91" name="Groupe 90"/>
          <p:cNvGrpSpPr/>
          <p:nvPr/>
        </p:nvGrpSpPr>
        <p:grpSpPr>
          <a:xfrm rot="21368562">
            <a:off x="2350205" y="3085443"/>
            <a:ext cx="2393025" cy="638093"/>
            <a:chOff x="3455105" y="3047343"/>
            <a:chExt cx="2393025" cy="638093"/>
          </a:xfrm>
        </p:grpSpPr>
        <p:pic>
          <p:nvPicPr>
            <p:cNvPr id="57346" name="Picture 2" descr="C:\Documents and Settings\DPVZ7130\Local Settings\Temporary Internet Files\Content.IE5\V6LK3N4N\MC900237951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1138227">
              <a:off x="3455105" y="3237842"/>
              <a:ext cx="754725" cy="447594"/>
            </a:xfrm>
            <a:prstGeom prst="rect">
              <a:avLst/>
            </a:prstGeom>
            <a:noFill/>
          </p:spPr>
        </p:pic>
        <p:pic>
          <p:nvPicPr>
            <p:cNvPr id="88" name="Picture 2" descr="C:\Documents and Settings\DPVZ7130\Local Settings\Temporary Internet Files\Content.IE5\V6LK3N4N\MC900237951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1138227">
              <a:off x="4001205" y="3174343"/>
              <a:ext cx="754725" cy="447594"/>
            </a:xfrm>
            <a:prstGeom prst="rect">
              <a:avLst/>
            </a:prstGeom>
            <a:noFill/>
          </p:spPr>
        </p:pic>
        <p:pic>
          <p:nvPicPr>
            <p:cNvPr id="89" name="Picture 2" descr="C:\Documents and Settings\DPVZ7130\Local Settings\Temporary Internet Files\Content.IE5\V6LK3N4N\MC900237951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1138227">
              <a:off x="4547305" y="3110842"/>
              <a:ext cx="754725" cy="447594"/>
            </a:xfrm>
            <a:prstGeom prst="rect">
              <a:avLst/>
            </a:prstGeom>
            <a:noFill/>
          </p:spPr>
        </p:pic>
        <p:pic>
          <p:nvPicPr>
            <p:cNvPr id="90" name="Picture 2" descr="C:\Documents and Settings\DPVZ7130\Local Settings\Temporary Internet Files\Content.IE5\V6LK3N4N\MC900237951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1138227">
              <a:off x="5093405" y="3047343"/>
              <a:ext cx="754725" cy="447594"/>
            </a:xfrm>
            <a:prstGeom prst="rect">
              <a:avLst/>
            </a:prstGeom>
            <a:noFill/>
          </p:spPr>
        </p:pic>
      </p:grpSp>
      <p:sp>
        <p:nvSpPr>
          <p:cNvPr id="93" name="Forme libre 92"/>
          <p:cNvSpPr/>
          <p:nvPr/>
        </p:nvSpPr>
        <p:spPr>
          <a:xfrm>
            <a:off x="2012773" y="1792520"/>
            <a:ext cx="1251127" cy="3075010"/>
          </a:xfrm>
          <a:custGeom>
            <a:avLst/>
            <a:gdLst>
              <a:gd name="connsiteX0" fmla="*/ 2286000 w 2286000"/>
              <a:gd name="connsiteY0" fmla="*/ 3479800 h 3479800"/>
              <a:gd name="connsiteX1" fmla="*/ 1879600 w 2286000"/>
              <a:gd name="connsiteY1" fmla="*/ 2006600 h 3479800"/>
              <a:gd name="connsiteX2" fmla="*/ 1600200 w 2286000"/>
              <a:gd name="connsiteY2" fmla="*/ 1041400 h 3479800"/>
              <a:gd name="connsiteX3" fmla="*/ 1422400 w 2286000"/>
              <a:gd name="connsiteY3" fmla="*/ 495300 h 3479800"/>
              <a:gd name="connsiteX4" fmla="*/ 977900 w 2286000"/>
              <a:gd name="connsiteY4" fmla="*/ 254000 h 3479800"/>
              <a:gd name="connsiteX5" fmla="*/ 0 w 2286000"/>
              <a:gd name="connsiteY5" fmla="*/ 0 h 3479800"/>
              <a:gd name="connsiteX0" fmla="*/ 2400300 w 2400300"/>
              <a:gd name="connsiteY0" fmla="*/ 3467100 h 3467100"/>
              <a:gd name="connsiteX1" fmla="*/ 1993900 w 2400300"/>
              <a:gd name="connsiteY1" fmla="*/ 1993900 h 3467100"/>
              <a:gd name="connsiteX2" fmla="*/ 1714500 w 2400300"/>
              <a:gd name="connsiteY2" fmla="*/ 1028700 h 3467100"/>
              <a:gd name="connsiteX3" fmla="*/ 1536700 w 2400300"/>
              <a:gd name="connsiteY3" fmla="*/ 482600 h 3467100"/>
              <a:gd name="connsiteX4" fmla="*/ 1092200 w 2400300"/>
              <a:gd name="connsiteY4" fmla="*/ 241300 h 3467100"/>
              <a:gd name="connsiteX5" fmla="*/ 0 w 2400300"/>
              <a:gd name="connsiteY5" fmla="*/ 0 h 3467100"/>
              <a:gd name="connsiteX0" fmla="*/ 2641633 w 2641633"/>
              <a:gd name="connsiteY0" fmla="*/ 3510597 h 3510597"/>
              <a:gd name="connsiteX1" fmla="*/ 2235233 w 2641633"/>
              <a:gd name="connsiteY1" fmla="*/ 2037397 h 3510597"/>
              <a:gd name="connsiteX2" fmla="*/ 1955833 w 2641633"/>
              <a:gd name="connsiteY2" fmla="*/ 1072197 h 3510597"/>
              <a:gd name="connsiteX3" fmla="*/ 1778033 w 2641633"/>
              <a:gd name="connsiteY3" fmla="*/ 526097 h 3510597"/>
              <a:gd name="connsiteX4" fmla="*/ 1333533 w 2641633"/>
              <a:gd name="connsiteY4" fmla="*/ 284797 h 3510597"/>
              <a:gd name="connsiteX5" fmla="*/ 0 w 2641633"/>
              <a:gd name="connsiteY5" fmla="*/ 0 h 351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1633" h="3510597">
                <a:moveTo>
                  <a:pt x="2641633" y="3510597"/>
                </a:moveTo>
                <a:cubicBezTo>
                  <a:pt x="2494524" y="2978255"/>
                  <a:pt x="2349533" y="2443797"/>
                  <a:pt x="2235233" y="2037397"/>
                </a:cubicBezTo>
                <a:cubicBezTo>
                  <a:pt x="2120933" y="1630997"/>
                  <a:pt x="2032033" y="1324080"/>
                  <a:pt x="1955833" y="1072197"/>
                </a:cubicBezTo>
                <a:cubicBezTo>
                  <a:pt x="1879633" y="820314"/>
                  <a:pt x="1881750" y="657330"/>
                  <a:pt x="1778033" y="526097"/>
                </a:cubicBezTo>
                <a:cubicBezTo>
                  <a:pt x="1674316" y="394864"/>
                  <a:pt x="1629872" y="372480"/>
                  <a:pt x="1333533" y="284797"/>
                </a:cubicBezTo>
                <a:cubicBezTo>
                  <a:pt x="1037194" y="197114"/>
                  <a:pt x="370416" y="85725"/>
                  <a:pt x="0" y="0"/>
                </a:cubicBezTo>
              </a:path>
            </a:pathLst>
          </a:cu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/>
          <p:cNvSpPr/>
          <p:nvPr/>
        </p:nvSpPr>
        <p:spPr>
          <a:xfrm>
            <a:off x="3520950" y="1761898"/>
            <a:ext cx="708149" cy="3051402"/>
          </a:xfrm>
          <a:custGeom>
            <a:avLst/>
            <a:gdLst>
              <a:gd name="connsiteX0" fmla="*/ 880533 w 880533"/>
              <a:gd name="connsiteY0" fmla="*/ 3403600 h 3403600"/>
              <a:gd name="connsiteX1" fmla="*/ 499533 w 880533"/>
              <a:gd name="connsiteY1" fmla="*/ 1993900 h 3403600"/>
              <a:gd name="connsiteX2" fmla="*/ 169333 w 880533"/>
              <a:gd name="connsiteY2" fmla="*/ 825500 h 3403600"/>
              <a:gd name="connsiteX3" fmla="*/ 16933 w 880533"/>
              <a:gd name="connsiteY3" fmla="*/ 419100 h 3403600"/>
              <a:gd name="connsiteX4" fmla="*/ 67733 w 880533"/>
              <a:gd name="connsiteY4" fmla="*/ 177800 h 3403600"/>
              <a:gd name="connsiteX5" fmla="*/ 296333 w 880533"/>
              <a:gd name="connsiteY5" fmla="*/ 0 h 3403600"/>
              <a:gd name="connsiteX0" fmla="*/ 882650 w 882650"/>
              <a:gd name="connsiteY0" fmla="*/ 3493847 h 3493847"/>
              <a:gd name="connsiteX1" fmla="*/ 501650 w 882650"/>
              <a:gd name="connsiteY1" fmla="*/ 2084147 h 3493847"/>
              <a:gd name="connsiteX2" fmla="*/ 171450 w 882650"/>
              <a:gd name="connsiteY2" fmla="*/ 915747 h 3493847"/>
              <a:gd name="connsiteX3" fmla="*/ 19050 w 882650"/>
              <a:gd name="connsiteY3" fmla="*/ 509347 h 3493847"/>
              <a:gd name="connsiteX4" fmla="*/ 69850 w 882650"/>
              <a:gd name="connsiteY4" fmla="*/ 268047 h 3493847"/>
              <a:gd name="connsiteX5" fmla="*/ 438150 w 882650"/>
              <a:gd name="connsiteY5" fmla="*/ 0 h 3493847"/>
              <a:gd name="connsiteX0" fmla="*/ 869950 w 869950"/>
              <a:gd name="connsiteY0" fmla="*/ 3493847 h 3493847"/>
              <a:gd name="connsiteX1" fmla="*/ 488950 w 869950"/>
              <a:gd name="connsiteY1" fmla="*/ 2084147 h 3493847"/>
              <a:gd name="connsiteX2" fmla="*/ 158750 w 869950"/>
              <a:gd name="connsiteY2" fmla="*/ 915747 h 3493847"/>
              <a:gd name="connsiteX3" fmla="*/ 82550 w 869950"/>
              <a:gd name="connsiteY3" fmla="*/ 586702 h 3493847"/>
              <a:gd name="connsiteX4" fmla="*/ 57150 w 869950"/>
              <a:gd name="connsiteY4" fmla="*/ 268047 h 3493847"/>
              <a:gd name="connsiteX5" fmla="*/ 425450 w 869950"/>
              <a:gd name="connsiteY5" fmla="*/ 0 h 3493847"/>
              <a:gd name="connsiteX0" fmla="*/ 857250 w 857250"/>
              <a:gd name="connsiteY0" fmla="*/ 3493847 h 3493847"/>
              <a:gd name="connsiteX1" fmla="*/ 476250 w 857250"/>
              <a:gd name="connsiteY1" fmla="*/ 2084147 h 3493847"/>
              <a:gd name="connsiteX2" fmla="*/ 146050 w 857250"/>
              <a:gd name="connsiteY2" fmla="*/ 915747 h 3493847"/>
              <a:gd name="connsiteX3" fmla="*/ 44450 w 857250"/>
              <a:gd name="connsiteY3" fmla="*/ 268047 h 3493847"/>
              <a:gd name="connsiteX4" fmla="*/ 412750 w 857250"/>
              <a:gd name="connsiteY4" fmla="*/ 0 h 3493847"/>
              <a:gd name="connsiteX0" fmla="*/ 1031510 w 1031510"/>
              <a:gd name="connsiteY0" fmla="*/ 3567440 h 3567440"/>
              <a:gd name="connsiteX1" fmla="*/ 650510 w 1031510"/>
              <a:gd name="connsiteY1" fmla="*/ 2157740 h 3567440"/>
              <a:gd name="connsiteX2" fmla="*/ 320310 w 1031510"/>
              <a:gd name="connsiteY2" fmla="*/ 989340 h 3567440"/>
              <a:gd name="connsiteX3" fmla="*/ 218710 w 1031510"/>
              <a:gd name="connsiteY3" fmla="*/ 341640 h 3567440"/>
              <a:gd name="connsiteX4" fmla="*/ 91017 w 1031510"/>
              <a:gd name="connsiteY4" fmla="*/ 0 h 3567440"/>
              <a:gd name="connsiteX0" fmla="*/ 1031510 w 1031510"/>
              <a:gd name="connsiteY0" fmla="*/ 3567440 h 3567440"/>
              <a:gd name="connsiteX1" fmla="*/ 650510 w 1031510"/>
              <a:gd name="connsiteY1" fmla="*/ 2157740 h 3567440"/>
              <a:gd name="connsiteX2" fmla="*/ 320310 w 1031510"/>
              <a:gd name="connsiteY2" fmla="*/ 989340 h 3567440"/>
              <a:gd name="connsiteX3" fmla="*/ 177377 w 1031510"/>
              <a:gd name="connsiteY3" fmla="*/ 400515 h 3567440"/>
              <a:gd name="connsiteX4" fmla="*/ 91017 w 1031510"/>
              <a:gd name="connsiteY4" fmla="*/ 0 h 3567440"/>
              <a:gd name="connsiteX0" fmla="*/ 898583 w 898583"/>
              <a:gd name="connsiteY0" fmla="*/ 3166925 h 3166925"/>
              <a:gd name="connsiteX1" fmla="*/ 517583 w 898583"/>
              <a:gd name="connsiteY1" fmla="*/ 1757225 h 3166925"/>
              <a:gd name="connsiteX2" fmla="*/ 187383 w 898583"/>
              <a:gd name="connsiteY2" fmla="*/ 588825 h 3166925"/>
              <a:gd name="connsiteX3" fmla="*/ 44450 w 898583"/>
              <a:gd name="connsiteY3" fmla="*/ 0 h 3166925"/>
              <a:gd name="connsiteX0" fmla="*/ 711200 w 711200"/>
              <a:gd name="connsiteY0" fmla="*/ 2578100 h 2578100"/>
              <a:gd name="connsiteX1" fmla="*/ 330200 w 711200"/>
              <a:gd name="connsiteY1" fmla="*/ 1168400 h 2578100"/>
              <a:gd name="connsiteX2" fmla="*/ 0 w 711200"/>
              <a:gd name="connsiteY2" fmla="*/ 0 h 2578100"/>
              <a:gd name="connsiteX0" fmla="*/ 931641 w 931641"/>
              <a:gd name="connsiteY0" fmla="*/ 3534814 h 3534814"/>
              <a:gd name="connsiteX1" fmla="*/ 550641 w 931641"/>
              <a:gd name="connsiteY1" fmla="*/ 2125114 h 3534814"/>
              <a:gd name="connsiteX2" fmla="*/ 0 w 931641"/>
              <a:gd name="connsiteY2" fmla="*/ 0 h 3534814"/>
              <a:gd name="connsiteX0" fmla="*/ 931641 w 931641"/>
              <a:gd name="connsiteY0" fmla="*/ 3534814 h 3534814"/>
              <a:gd name="connsiteX1" fmla="*/ 0 w 931641"/>
              <a:gd name="connsiteY1" fmla="*/ 0 h 3534814"/>
              <a:gd name="connsiteX0" fmla="*/ 931641 w 931641"/>
              <a:gd name="connsiteY0" fmla="*/ 3534814 h 3534814"/>
              <a:gd name="connsiteX1" fmla="*/ 740679 w 931641"/>
              <a:gd name="connsiteY1" fmla="*/ 3506989 h 3534814"/>
              <a:gd name="connsiteX2" fmla="*/ 0 w 931641"/>
              <a:gd name="connsiteY2" fmla="*/ 0 h 3534814"/>
              <a:gd name="connsiteX0" fmla="*/ 931641 w 931641"/>
              <a:gd name="connsiteY0" fmla="*/ 3534814 h 3534814"/>
              <a:gd name="connsiteX1" fmla="*/ 740679 w 931641"/>
              <a:gd name="connsiteY1" fmla="*/ 3506989 h 3534814"/>
              <a:gd name="connsiteX2" fmla="*/ 0 w 931641"/>
              <a:gd name="connsiteY2" fmla="*/ 0 h 3534814"/>
              <a:gd name="connsiteX0" fmla="*/ 959196 w 959196"/>
              <a:gd name="connsiteY0" fmla="*/ 3564251 h 3564251"/>
              <a:gd name="connsiteX1" fmla="*/ 768234 w 959196"/>
              <a:gd name="connsiteY1" fmla="*/ 3536426 h 3564251"/>
              <a:gd name="connsiteX2" fmla="*/ 0 w 959196"/>
              <a:gd name="connsiteY2" fmla="*/ 0 h 3564251"/>
              <a:gd name="connsiteX0" fmla="*/ 768234 w 768234"/>
              <a:gd name="connsiteY0" fmla="*/ 3536426 h 3536426"/>
              <a:gd name="connsiteX1" fmla="*/ 0 w 768234"/>
              <a:gd name="connsiteY1" fmla="*/ 0 h 353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8234" h="3536426">
                <a:moveTo>
                  <a:pt x="768234" y="3536426"/>
                </a:moveTo>
                <a:cubicBezTo>
                  <a:pt x="538429" y="2356543"/>
                  <a:pt x="310547" y="1178271"/>
                  <a:pt x="0" y="0"/>
                </a:cubicBezTo>
              </a:path>
            </a:pathLst>
          </a:cu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347" name="Picture 3" descr="C:\Documents and Settings\DPVZ7130\Local Settings\Temporary Internet Files\Content.IE5\1E2G4T6C\MC90043363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194050" y="3333750"/>
            <a:ext cx="666750" cy="482819"/>
          </a:xfrm>
          <a:prstGeom prst="rect">
            <a:avLst/>
          </a:prstGeom>
          <a:noFill/>
        </p:spPr>
      </p:pic>
      <p:pic>
        <p:nvPicPr>
          <p:cNvPr id="8" name="Picture 3" descr="C:\Documents and Settings\DPVZ7130\Bureau\Download\iconWindsoc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45126" y="1852868"/>
            <a:ext cx="269254" cy="255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hilippe\Desktop\Aérodrome LFSS\_MG_8120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6"/>
          <a:stretch/>
        </p:blipFill>
        <p:spPr bwMode="auto">
          <a:xfrm>
            <a:off x="1073150" y="683943"/>
            <a:ext cx="6851650" cy="406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Atterrissage 09 pendant les décollages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82600" y="4813300"/>
            <a:ext cx="86614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Atterrissage relativement long côté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nord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Stand-by sur le bas côté nord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la piste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kern="0" baseline="0" dirty="0" smtClean="0">
                <a:solidFill>
                  <a:srgbClr val="FFFF66"/>
                </a:solidFill>
                <a:latin typeface="+mn-lt"/>
                <a:cs typeface="+mn-cs"/>
              </a:rPr>
              <a:t>L’organisation vous préviendra par radio</a:t>
            </a: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 et enverra une </a:t>
            </a:r>
            <a:r>
              <a:rPr lang="fr-FR" sz="1600" kern="0" dirty="0" err="1" smtClean="0">
                <a:solidFill>
                  <a:srgbClr val="FFFF66"/>
                </a:solidFill>
                <a:latin typeface="+mn-lt"/>
                <a:cs typeface="+mn-cs"/>
              </a:rPr>
              <a:t>golfette</a:t>
            </a: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 pour revenir sur la grille</a:t>
            </a:r>
            <a:endParaRPr kumimoji="0" lang="fr-FR" sz="16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 descr="C:\Documents and Settings\DPVZ7130\Bureau\Download\iconWindso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8125" y="2410561"/>
            <a:ext cx="393494" cy="373915"/>
          </a:xfrm>
          <a:prstGeom prst="rect">
            <a:avLst/>
          </a:prstGeom>
          <a:noFill/>
        </p:spPr>
      </p:pic>
      <p:grpSp>
        <p:nvGrpSpPr>
          <p:cNvPr id="2" name="Groupe 1"/>
          <p:cNvGrpSpPr/>
          <p:nvPr/>
        </p:nvGrpSpPr>
        <p:grpSpPr>
          <a:xfrm rot="12686846">
            <a:off x="4439460" y="3046292"/>
            <a:ext cx="1123973" cy="635999"/>
            <a:chOff x="2255388" y="2566292"/>
            <a:chExt cx="2789473" cy="1457077"/>
          </a:xfrm>
        </p:grpSpPr>
        <p:grpSp>
          <p:nvGrpSpPr>
            <p:cNvPr id="86" name="Groupe 28"/>
            <p:cNvGrpSpPr/>
            <p:nvPr/>
          </p:nvGrpSpPr>
          <p:grpSpPr>
            <a:xfrm rot="16453704">
              <a:off x="2081571" y="2899115"/>
              <a:ext cx="722162" cy="374528"/>
              <a:chOff x="1038225" y="923925"/>
              <a:chExt cx="7696200" cy="3448050"/>
            </a:xfrm>
          </p:grpSpPr>
          <p:sp>
            <p:nvSpPr>
              <p:cNvPr id="87" name="Forme libre 86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8" name="Ellipse 87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9" name="Groupe 28"/>
            <p:cNvGrpSpPr/>
            <p:nvPr/>
          </p:nvGrpSpPr>
          <p:grpSpPr>
            <a:xfrm rot="16453704">
              <a:off x="2891950" y="3292463"/>
              <a:ext cx="553167" cy="286884"/>
              <a:chOff x="1038225" y="923925"/>
              <a:chExt cx="7696200" cy="3448050"/>
            </a:xfrm>
          </p:grpSpPr>
          <p:sp>
            <p:nvSpPr>
              <p:cNvPr id="90" name="Forme libre 89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2" name="Groupe 28"/>
            <p:cNvGrpSpPr/>
            <p:nvPr/>
          </p:nvGrpSpPr>
          <p:grpSpPr>
            <a:xfrm rot="16453704">
              <a:off x="2755392" y="2900327"/>
              <a:ext cx="553167" cy="286884"/>
              <a:chOff x="1038225" y="923925"/>
              <a:chExt cx="7696200" cy="3448050"/>
            </a:xfrm>
          </p:grpSpPr>
          <p:sp>
            <p:nvSpPr>
              <p:cNvPr id="95" name="Forme libre 94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" name="Ellipse 95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7" name="Groupe 28"/>
            <p:cNvGrpSpPr/>
            <p:nvPr/>
          </p:nvGrpSpPr>
          <p:grpSpPr>
            <a:xfrm rot="16453704">
              <a:off x="2505902" y="2699434"/>
              <a:ext cx="553167" cy="286884"/>
              <a:chOff x="1038225" y="923925"/>
              <a:chExt cx="7696200" cy="3448050"/>
            </a:xfrm>
          </p:grpSpPr>
          <p:sp>
            <p:nvSpPr>
              <p:cNvPr id="98" name="Forme libre 97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Ellipse 98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0" name="Groupe 28"/>
            <p:cNvGrpSpPr/>
            <p:nvPr/>
          </p:nvGrpSpPr>
          <p:grpSpPr>
            <a:xfrm rot="16453704">
              <a:off x="2540940" y="3272631"/>
              <a:ext cx="553167" cy="286884"/>
              <a:chOff x="1038225" y="923925"/>
              <a:chExt cx="7696200" cy="3448050"/>
            </a:xfrm>
          </p:grpSpPr>
          <p:sp>
            <p:nvSpPr>
              <p:cNvPr id="101" name="Forme libre 100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" name="Ellipse 101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3" name="Groupe 28"/>
            <p:cNvGrpSpPr/>
            <p:nvPr/>
          </p:nvGrpSpPr>
          <p:grpSpPr>
            <a:xfrm rot="16453704">
              <a:off x="3271913" y="3320555"/>
              <a:ext cx="553167" cy="286884"/>
              <a:chOff x="1038225" y="923925"/>
              <a:chExt cx="7696200" cy="3448050"/>
            </a:xfrm>
          </p:grpSpPr>
          <p:sp>
            <p:nvSpPr>
              <p:cNvPr id="104" name="Forme libre 103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5" name="Ellipse 104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6" name="Groupe 28"/>
            <p:cNvGrpSpPr/>
            <p:nvPr/>
          </p:nvGrpSpPr>
          <p:grpSpPr>
            <a:xfrm rot="16453704">
              <a:off x="3136291" y="2915755"/>
              <a:ext cx="553167" cy="286884"/>
              <a:chOff x="1038225" y="923925"/>
              <a:chExt cx="7696200" cy="3448050"/>
            </a:xfrm>
          </p:grpSpPr>
          <p:sp>
            <p:nvSpPr>
              <p:cNvPr id="107" name="Forme libre 106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8" name="Ellipse 107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9" name="Groupe 28"/>
            <p:cNvGrpSpPr/>
            <p:nvPr/>
          </p:nvGrpSpPr>
          <p:grpSpPr>
            <a:xfrm rot="10993892">
              <a:off x="2654665" y="3716335"/>
              <a:ext cx="553167" cy="286884"/>
              <a:chOff x="1038225" y="923925"/>
              <a:chExt cx="7696200" cy="3448050"/>
            </a:xfrm>
          </p:grpSpPr>
          <p:sp>
            <p:nvSpPr>
              <p:cNvPr id="110" name="Forme libre 109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1" name="Ellipse 110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2" name="Groupe 23"/>
            <p:cNvGrpSpPr/>
            <p:nvPr/>
          </p:nvGrpSpPr>
          <p:grpSpPr>
            <a:xfrm rot="16453704">
              <a:off x="3618811" y="3389633"/>
              <a:ext cx="494606" cy="221594"/>
              <a:chOff x="1038225" y="923925"/>
              <a:chExt cx="7696200" cy="3448050"/>
            </a:xfrm>
          </p:grpSpPr>
          <p:sp>
            <p:nvSpPr>
              <p:cNvPr id="113" name="Forme libre 112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4" name="Ellipse 113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5" name="Groupe 23"/>
            <p:cNvGrpSpPr/>
            <p:nvPr/>
          </p:nvGrpSpPr>
          <p:grpSpPr>
            <a:xfrm rot="16453704">
              <a:off x="3519312" y="3012971"/>
              <a:ext cx="494606" cy="221594"/>
              <a:chOff x="1038225" y="923925"/>
              <a:chExt cx="7696200" cy="3448050"/>
            </a:xfrm>
          </p:grpSpPr>
          <p:sp>
            <p:nvSpPr>
              <p:cNvPr id="116" name="Forme libre 115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7" name="Ellipse 116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8" name="Groupe 23"/>
            <p:cNvGrpSpPr/>
            <p:nvPr/>
          </p:nvGrpSpPr>
          <p:grpSpPr>
            <a:xfrm rot="10962454">
              <a:off x="4004219" y="3801775"/>
              <a:ext cx="494606" cy="221594"/>
              <a:chOff x="1038225" y="923925"/>
              <a:chExt cx="7696200" cy="3448050"/>
            </a:xfrm>
          </p:grpSpPr>
          <p:sp>
            <p:nvSpPr>
              <p:cNvPr id="119" name="Forme libre 118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0" name="Ellipse 119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1" name="Groupe 22"/>
            <p:cNvGrpSpPr/>
            <p:nvPr/>
          </p:nvGrpSpPr>
          <p:grpSpPr>
            <a:xfrm rot="16453704">
              <a:off x="4472275" y="3476271"/>
              <a:ext cx="404948" cy="181425"/>
              <a:chOff x="1038225" y="923925"/>
              <a:chExt cx="7696200" cy="3448050"/>
            </a:xfrm>
          </p:grpSpPr>
          <p:sp>
            <p:nvSpPr>
              <p:cNvPr id="122" name="Forme libre 121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3" name="Ellipse 122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4" name="Groupe 22"/>
            <p:cNvGrpSpPr/>
            <p:nvPr/>
          </p:nvGrpSpPr>
          <p:grpSpPr>
            <a:xfrm rot="16453704">
              <a:off x="4418757" y="3166682"/>
              <a:ext cx="404948" cy="181425"/>
              <a:chOff x="1038225" y="923925"/>
              <a:chExt cx="7696200" cy="3448050"/>
            </a:xfrm>
          </p:grpSpPr>
          <p:sp>
            <p:nvSpPr>
              <p:cNvPr id="125" name="Forme libre 124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6" name="Ellipse 125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7" name="Groupe 22"/>
            <p:cNvGrpSpPr/>
            <p:nvPr/>
          </p:nvGrpSpPr>
          <p:grpSpPr>
            <a:xfrm rot="16453704">
              <a:off x="4356318" y="2805494"/>
              <a:ext cx="404948" cy="181425"/>
              <a:chOff x="1038225" y="923925"/>
              <a:chExt cx="7696200" cy="3448050"/>
            </a:xfrm>
          </p:grpSpPr>
          <p:sp>
            <p:nvSpPr>
              <p:cNvPr id="128" name="Forme libre 127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Ellipse 128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0" name="Groupe 22"/>
            <p:cNvGrpSpPr/>
            <p:nvPr/>
          </p:nvGrpSpPr>
          <p:grpSpPr>
            <a:xfrm rot="16453704">
              <a:off x="4218967" y="3457542"/>
              <a:ext cx="404948" cy="181425"/>
              <a:chOff x="1038225" y="923925"/>
              <a:chExt cx="7696200" cy="3448050"/>
            </a:xfrm>
          </p:grpSpPr>
          <p:sp>
            <p:nvSpPr>
              <p:cNvPr id="131" name="Forme libre 130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2" name="Ellipse 131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3" name="Groupe 22"/>
            <p:cNvGrpSpPr/>
            <p:nvPr/>
          </p:nvGrpSpPr>
          <p:grpSpPr>
            <a:xfrm rot="16453704">
              <a:off x="4165448" y="3147952"/>
              <a:ext cx="404948" cy="181425"/>
              <a:chOff x="1038225" y="923925"/>
              <a:chExt cx="7696200" cy="3448050"/>
            </a:xfrm>
          </p:grpSpPr>
          <p:sp>
            <p:nvSpPr>
              <p:cNvPr id="134" name="Forme libre 133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Ellipse 134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6" name="Groupe 22"/>
            <p:cNvGrpSpPr/>
            <p:nvPr/>
          </p:nvGrpSpPr>
          <p:grpSpPr>
            <a:xfrm rot="16453704">
              <a:off x="4103009" y="2786765"/>
              <a:ext cx="404948" cy="181425"/>
              <a:chOff x="1038225" y="923925"/>
              <a:chExt cx="7696200" cy="3448050"/>
            </a:xfrm>
          </p:grpSpPr>
          <p:sp>
            <p:nvSpPr>
              <p:cNvPr id="137" name="Forme libre 136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Ellipse 137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9" name="Groupe 22"/>
            <p:cNvGrpSpPr/>
            <p:nvPr/>
          </p:nvGrpSpPr>
          <p:grpSpPr>
            <a:xfrm rot="16453704">
              <a:off x="3966596" y="3426147"/>
              <a:ext cx="404948" cy="181425"/>
              <a:chOff x="1038225" y="923925"/>
              <a:chExt cx="7696200" cy="3448050"/>
            </a:xfrm>
          </p:grpSpPr>
          <p:sp>
            <p:nvSpPr>
              <p:cNvPr id="140" name="Forme libre 139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1" name="Ellipse 140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2" name="Groupe 22"/>
            <p:cNvGrpSpPr/>
            <p:nvPr/>
          </p:nvGrpSpPr>
          <p:grpSpPr>
            <a:xfrm rot="16453704">
              <a:off x="3913077" y="3116560"/>
              <a:ext cx="404948" cy="181425"/>
              <a:chOff x="1038225" y="923925"/>
              <a:chExt cx="7696200" cy="3448050"/>
            </a:xfrm>
          </p:grpSpPr>
          <p:sp>
            <p:nvSpPr>
              <p:cNvPr id="143" name="Forme libre 142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Ellipse 143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5" name="Groupe 22"/>
            <p:cNvGrpSpPr/>
            <p:nvPr/>
          </p:nvGrpSpPr>
          <p:grpSpPr>
            <a:xfrm rot="16453704">
              <a:off x="3822063" y="2774423"/>
              <a:ext cx="404948" cy="181425"/>
              <a:chOff x="1038225" y="923925"/>
              <a:chExt cx="7696200" cy="3448050"/>
            </a:xfrm>
          </p:grpSpPr>
          <p:sp>
            <p:nvSpPr>
              <p:cNvPr id="146" name="Forme libre 145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7" name="Ellipse 146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8" name="Groupe 22"/>
            <p:cNvGrpSpPr/>
            <p:nvPr/>
          </p:nvGrpSpPr>
          <p:grpSpPr>
            <a:xfrm rot="16453704">
              <a:off x="4751675" y="3476272"/>
              <a:ext cx="404948" cy="181425"/>
              <a:chOff x="1038225" y="923925"/>
              <a:chExt cx="7696200" cy="3448050"/>
            </a:xfrm>
          </p:grpSpPr>
          <p:sp>
            <p:nvSpPr>
              <p:cNvPr id="149" name="Forme libre 148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0" name="Ellipse 149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1" name="Groupe 22"/>
            <p:cNvGrpSpPr/>
            <p:nvPr/>
          </p:nvGrpSpPr>
          <p:grpSpPr>
            <a:xfrm rot="16453704">
              <a:off x="4698157" y="3166683"/>
              <a:ext cx="404948" cy="181425"/>
              <a:chOff x="1038225" y="923925"/>
              <a:chExt cx="7696200" cy="3448050"/>
            </a:xfrm>
          </p:grpSpPr>
          <p:sp>
            <p:nvSpPr>
              <p:cNvPr id="152" name="Forme libre 151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3" name="Ellipse 152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4" name="Groupe 22"/>
            <p:cNvGrpSpPr/>
            <p:nvPr/>
          </p:nvGrpSpPr>
          <p:grpSpPr>
            <a:xfrm rot="16453704">
              <a:off x="4635718" y="2805495"/>
              <a:ext cx="404948" cy="181425"/>
              <a:chOff x="1038225" y="923925"/>
              <a:chExt cx="7696200" cy="3448050"/>
            </a:xfrm>
          </p:grpSpPr>
          <p:sp>
            <p:nvSpPr>
              <p:cNvPr id="155" name="Forme libre 154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6" name="Ellipse 155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7" name="Groupe 23"/>
            <p:cNvGrpSpPr/>
            <p:nvPr/>
          </p:nvGrpSpPr>
          <p:grpSpPr>
            <a:xfrm rot="11027220">
              <a:off x="3451769" y="3773200"/>
              <a:ext cx="494606" cy="221594"/>
              <a:chOff x="1038225" y="923925"/>
              <a:chExt cx="7696200" cy="3448050"/>
            </a:xfrm>
          </p:grpSpPr>
          <p:sp>
            <p:nvSpPr>
              <p:cNvPr id="158" name="Forme libre 157"/>
              <p:cNvSpPr/>
              <p:nvPr/>
            </p:nvSpPr>
            <p:spPr>
              <a:xfrm>
                <a:off x="1038225" y="923925"/>
                <a:ext cx="7696200" cy="3448050"/>
              </a:xfrm>
              <a:custGeom>
                <a:avLst/>
                <a:gdLst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05250 w 7696200"/>
                  <a:gd name="connsiteY12" fmla="*/ 314325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  <a:gd name="connsiteX0" fmla="*/ 3848100 w 7696200"/>
                  <a:gd name="connsiteY0" fmla="*/ 3448050 h 3448050"/>
                  <a:gd name="connsiteX1" fmla="*/ 3914775 w 7696200"/>
                  <a:gd name="connsiteY1" fmla="*/ 3371850 h 3448050"/>
                  <a:gd name="connsiteX2" fmla="*/ 3981450 w 7696200"/>
                  <a:gd name="connsiteY2" fmla="*/ 3181350 h 3448050"/>
                  <a:gd name="connsiteX3" fmla="*/ 4019550 w 7696200"/>
                  <a:gd name="connsiteY3" fmla="*/ 2876550 h 3448050"/>
                  <a:gd name="connsiteX4" fmla="*/ 4019550 w 7696200"/>
                  <a:gd name="connsiteY4" fmla="*/ 2581275 h 3448050"/>
                  <a:gd name="connsiteX5" fmla="*/ 4010025 w 7696200"/>
                  <a:gd name="connsiteY5" fmla="*/ 2400300 h 3448050"/>
                  <a:gd name="connsiteX6" fmla="*/ 6029325 w 7696200"/>
                  <a:gd name="connsiteY6" fmla="*/ 2352675 h 3448050"/>
                  <a:gd name="connsiteX7" fmla="*/ 7696200 w 7696200"/>
                  <a:gd name="connsiteY7" fmla="*/ 2276475 h 3448050"/>
                  <a:gd name="connsiteX8" fmla="*/ 7696200 w 7696200"/>
                  <a:gd name="connsiteY8" fmla="*/ 2066925 h 3448050"/>
                  <a:gd name="connsiteX9" fmla="*/ 6096000 w 7696200"/>
                  <a:gd name="connsiteY9" fmla="*/ 1971675 h 3448050"/>
                  <a:gd name="connsiteX10" fmla="*/ 4019550 w 7696200"/>
                  <a:gd name="connsiteY10" fmla="*/ 1933575 h 3448050"/>
                  <a:gd name="connsiteX11" fmla="*/ 3971925 w 7696200"/>
                  <a:gd name="connsiteY11" fmla="*/ 1905000 h 3448050"/>
                  <a:gd name="connsiteX12" fmla="*/ 3924300 w 7696200"/>
                  <a:gd name="connsiteY12" fmla="*/ 323850 h 3448050"/>
                  <a:gd name="connsiteX13" fmla="*/ 4391025 w 7696200"/>
                  <a:gd name="connsiteY13" fmla="*/ 247650 h 3448050"/>
                  <a:gd name="connsiteX14" fmla="*/ 4429125 w 7696200"/>
                  <a:gd name="connsiteY14" fmla="*/ 190500 h 3448050"/>
                  <a:gd name="connsiteX15" fmla="*/ 4419600 w 7696200"/>
                  <a:gd name="connsiteY15" fmla="*/ 19050 h 3448050"/>
                  <a:gd name="connsiteX16" fmla="*/ 3895725 w 7696200"/>
                  <a:gd name="connsiteY16" fmla="*/ 9525 h 3448050"/>
                  <a:gd name="connsiteX17" fmla="*/ 3800475 w 7696200"/>
                  <a:gd name="connsiteY17" fmla="*/ 0 h 3448050"/>
                  <a:gd name="connsiteX18" fmla="*/ 3276600 w 7696200"/>
                  <a:gd name="connsiteY18" fmla="*/ 19050 h 3448050"/>
                  <a:gd name="connsiteX19" fmla="*/ 3267075 w 7696200"/>
                  <a:gd name="connsiteY19" fmla="*/ 190500 h 3448050"/>
                  <a:gd name="connsiteX20" fmla="*/ 3305175 w 7696200"/>
                  <a:gd name="connsiteY20" fmla="*/ 238125 h 3448050"/>
                  <a:gd name="connsiteX21" fmla="*/ 3819525 w 7696200"/>
                  <a:gd name="connsiteY21" fmla="*/ 323850 h 3448050"/>
                  <a:gd name="connsiteX22" fmla="*/ 3762375 w 7696200"/>
                  <a:gd name="connsiteY22" fmla="*/ 1885950 h 3448050"/>
                  <a:gd name="connsiteX23" fmla="*/ 3705225 w 7696200"/>
                  <a:gd name="connsiteY23" fmla="*/ 1943100 h 3448050"/>
                  <a:gd name="connsiteX24" fmla="*/ 1600200 w 7696200"/>
                  <a:gd name="connsiteY24" fmla="*/ 1971675 h 3448050"/>
                  <a:gd name="connsiteX25" fmla="*/ 0 w 7696200"/>
                  <a:gd name="connsiteY25" fmla="*/ 2085975 h 3448050"/>
                  <a:gd name="connsiteX26" fmla="*/ 0 w 7696200"/>
                  <a:gd name="connsiteY26" fmla="*/ 2247900 h 3448050"/>
                  <a:gd name="connsiteX27" fmla="*/ 19050 w 7696200"/>
                  <a:gd name="connsiteY27" fmla="*/ 2286000 h 3448050"/>
                  <a:gd name="connsiteX28" fmla="*/ 1571625 w 7696200"/>
                  <a:gd name="connsiteY28" fmla="*/ 2352675 h 3448050"/>
                  <a:gd name="connsiteX29" fmla="*/ 3695700 w 7696200"/>
                  <a:gd name="connsiteY29" fmla="*/ 2400300 h 3448050"/>
                  <a:gd name="connsiteX30" fmla="*/ 3686175 w 7696200"/>
                  <a:gd name="connsiteY30" fmla="*/ 2695575 h 3448050"/>
                  <a:gd name="connsiteX31" fmla="*/ 3695700 w 7696200"/>
                  <a:gd name="connsiteY31" fmla="*/ 2867025 h 3448050"/>
                  <a:gd name="connsiteX32" fmla="*/ 3714750 w 7696200"/>
                  <a:gd name="connsiteY32" fmla="*/ 3038475 h 3448050"/>
                  <a:gd name="connsiteX33" fmla="*/ 3752850 w 7696200"/>
                  <a:gd name="connsiteY33" fmla="*/ 3248025 h 3448050"/>
                  <a:gd name="connsiteX34" fmla="*/ 3790950 w 7696200"/>
                  <a:gd name="connsiteY34" fmla="*/ 3371850 h 3448050"/>
                  <a:gd name="connsiteX35" fmla="*/ 3848100 w 7696200"/>
                  <a:gd name="connsiteY35" fmla="*/ 3448050 h 344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96200" h="3448050">
                    <a:moveTo>
                      <a:pt x="3848100" y="3448050"/>
                    </a:moveTo>
                    <a:lnTo>
                      <a:pt x="3914775" y="3371850"/>
                    </a:lnTo>
                    <a:lnTo>
                      <a:pt x="3981450" y="3181350"/>
                    </a:lnTo>
                    <a:lnTo>
                      <a:pt x="4019550" y="2876550"/>
                    </a:lnTo>
                    <a:lnTo>
                      <a:pt x="4019550" y="2581275"/>
                    </a:lnTo>
                    <a:lnTo>
                      <a:pt x="4010025" y="2400300"/>
                    </a:lnTo>
                    <a:lnTo>
                      <a:pt x="6029325" y="2352675"/>
                    </a:lnTo>
                    <a:lnTo>
                      <a:pt x="7696200" y="2276475"/>
                    </a:lnTo>
                    <a:lnTo>
                      <a:pt x="7696200" y="2066925"/>
                    </a:lnTo>
                    <a:lnTo>
                      <a:pt x="6096000" y="1971675"/>
                    </a:lnTo>
                    <a:lnTo>
                      <a:pt x="4019550" y="1933575"/>
                    </a:lnTo>
                    <a:lnTo>
                      <a:pt x="3971925" y="1905000"/>
                    </a:lnTo>
                    <a:lnTo>
                      <a:pt x="3924300" y="323850"/>
                    </a:lnTo>
                    <a:lnTo>
                      <a:pt x="4391025" y="247650"/>
                    </a:lnTo>
                    <a:lnTo>
                      <a:pt x="4429125" y="190500"/>
                    </a:lnTo>
                    <a:lnTo>
                      <a:pt x="4419600" y="19050"/>
                    </a:lnTo>
                    <a:lnTo>
                      <a:pt x="3895725" y="9525"/>
                    </a:lnTo>
                    <a:lnTo>
                      <a:pt x="3800475" y="0"/>
                    </a:lnTo>
                    <a:lnTo>
                      <a:pt x="3276600" y="19050"/>
                    </a:lnTo>
                    <a:lnTo>
                      <a:pt x="3267075" y="190500"/>
                    </a:lnTo>
                    <a:lnTo>
                      <a:pt x="3305175" y="238125"/>
                    </a:lnTo>
                    <a:lnTo>
                      <a:pt x="3819525" y="323850"/>
                    </a:lnTo>
                    <a:lnTo>
                      <a:pt x="3762375" y="1885950"/>
                    </a:lnTo>
                    <a:lnTo>
                      <a:pt x="3705225" y="1943100"/>
                    </a:lnTo>
                    <a:lnTo>
                      <a:pt x="1600200" y="1971675"/>
                    </a:lnTo>
                    <a:lnTo>
                      <a:pt x="0" y="2085975"/>
                    </a:lnTo>
                    <a:lnTo>
                      <a:pt x="0" y="2247900"/>
                    </a:lnTo>
                    <a:lnTo>
                      <a:pt x="19050" y="2286000"/>
                    </a:lnTo>
                    <a:lnTo>
                      <a:pt x="1571625" y="2352675"/>
                    </a:lnTo>
                    <a:lnTo>
                      <a:pt x="3695700" y="2400300"/>
                    </a:lnTo>
                    <a:lnTo>
                      <a:pt x="3686175" y="2695575"/>
                    </a:lnTo>
                    <a:lnTo>
                      <a:pt x="3695700" y="2867025"/>
                    </a:lnTo>
                    <a:lnTo>
                      <a:pt x="3714750" y="3038475"/>
                    </a:lnTo>
                    <a:lnTo>
                      <a:pt x="3752850" y="3248025"/>
                    </a:lnTo>
                    <a:lnTo>
                      <a:pt x="3790950" y="3371850"/>
                    </a:lnTo>
                    <a:lnTo>
                      <a:pt x="3848100" y="344805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Ellipse 158"/>
              <p:cNvSpPr/>
              <p:nvPr/>
            </p:nvSpPr>
            <p:spPr>
              <a:xfrm>
                <a:off x="4743450" y="3295650"/>
                <a:ext cx="314325" cy="790575"/>
              </a:xfrm>
              <a:prstGeom prst="ellipse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" name="Forme libre 2"/>
          <p:cNvSpPr/>
          <p:nvPr/>
        </p:nvSpPr>
        <p:spPr>
          <a:xfrm>
            <a:off x="1883670" y="2423261"/>
            <a:ext cx="4174230" cy="2301139"/>
          </a:xfrm>
          <a:custGeom>
            <a:avLst/>
            <a:gdLst>
              <a:gd name="connsiteX0" fmla="*/ 4174230 w 4174230"/>
              <a:gd name="connsiteY0" fmla="*/ 2301139 h 2301139"/>
              <a:gd name="connsiteX1" fmla="*/ 2015230 w 4174230"/>
              <a:gd name="connsiteY1" fmla="*/ 891439 h 2301139"/>
              <a:gd name="connsiteX2" fmla="*/ 821430 w 4174230"/>
              <a:gd name="connsiteY2" fmla="*/ 218339 h 2301139"/>
              <a:gd name="connsiteX3" fmla="*/ 364230 w 4174230"/>
              <a:gd name="connsiteY3" fmla="*/ 2439 h 2301139"/>
              <a:gd name="connsiteX4" fmla="*/ 8630 w 4174230"/>
              <a:gd name="connsiteY4" fmla="*/ 78639 h 230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4230" h="2301139">
                <a:moveTo>
                  <a:pt x="4174230" y="2301139"/>
                </a:moveTo>
                <a:cubicBezTo>
                  <a:pt x="3374130" y="1769855"/>
                  <a:pt x="2574030" y="1238572"/>
                  <a:pt x="2015230" y="891439"/>
                </a:cubicBezTo>
                <a:cubicBezTo>
                  <a:pt x="1456430" y="544306"/>
                  <a:pt x="1096597" y="366506"/>
                  <a:pt x="821430" y="218339"/>
                </a:cubicBezTo>
                <a:cubicBezTo>
                  <a:pt x="546263" y="70172"/>
                  <a:pt x="499697" y="25722"/>
                  <a:pt x="364230" y="2439"/>
                </a:cubicBezTo>
                <a:cubicBezTo>
                  <a:pt x="228763" y="-20844"/>
                  <a:pt x="-52753" y="131556"/>
                  <a:pt x="8630" y="78639"/>
                </a:cubicBezTo>
              </a:path>
            </a:pathLst>
          </a:cu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Philippe\Desktop\Aérodrome LFSS\_MG_8120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6"/>
          <a:stretch/>
        </p:blipFill>
        <p:spPr bwMode="auto">
          <a:xfrm>
            <a:off x="514350" y="746357"/>
            <a:ext cx="6153150" cy="3646967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 dirty="0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Arrivée 09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85477" y="4341640"/>
            <a:ext cx="6254750" cy="97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Finale / Directe 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Atterrissage </a:t>
            </a:r>
            <a:r>
              <a:rPr lang="fr-FR" sz="1400" dirty="0" smtClean="0">
                <a:solidFill>
                  <a:srgbClr val="161642"/>
                </a:solidFill>
                <a:latin typeface="+mn-lt"/>
                <a:cs typeface="+mn-cs"/>
              </a:rPr>
              <a:t>sur partie nord de la piste</a:t>
            </a:r>
            <a:endParaRPr lang="fr-FR" sz="1400" dirty="0">
              <a:solidFill>
                <a:srgbClr val="161642"/>
              </a:solidFill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Dégagement  côté </a:t>
            </a:r>
            <a:r>
              <a:rPr lang="fr-FR" sz="1400" dirty="0" smtClean="0">
                <a:solidFill>
                  <a:srgbClr val="161642"/>
                </a:solidFill>
                <a:latin typeface="+mn-lt"/>
                <a:cs typeface="+mn-cs"/>
              </a:rPr>
              <a:t>sud si </a:t>
            </a: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aucun risque de couper la </a:t>
            </a:r>
            <a:r>
              <a:rPr lang="fr-FR" sz="1400" dirty="0" smtClean="0">
                <a:solidFill>
                  <a:srgbClr val="161642"/>
                </a:solidFill>
                <a:latin typeface="+mn-lt"/>
                <a:cs typeface="+mn-cs"/>
              </a:rPr>
              <a:t>route, ni à un planeur, ni à un attelage remontant la piste sur la partie sud de la piste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1400" dirty="0" smtClean="0">
                <a:solidFill>
                  <a:srgbClr val="161642"/>
                </a:solidFill>
                <a:latin typeface="+mn-lt"/>
                <a:cs typeface="+mn-cs"/>
              </a:rPr>
              <a:t>Si atterrissage en paquet, atterrissage aussi long que possible</a:t>
            </a:r>
            <a:endParaRPr lang="fr-FR" sz="1400" dirty="0">
              <a:solidFill>
                <a:srgbClr val="161642"/>
              </a:solidFill>
              <a:latin typeface="+mn-lt"/>
              <a:cs typeface="+mn-cs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660400" y="1892300"/>
            <a:ext cx="3911600" cy="2260600"/>
          </a:xfrm>
          <a:custGeom>
            <a:avLst/>
            <a:gdLst>
              <a:gd name="connsiteX0" fmla="*/ 2971800 w 3911600"/>
              <a:gd name="connsiteY0" fmla="*/ 2209800 h 2260600"/>
              <a:gd name="connsiteX1" fmla="*/ 0 w 3911600"/>
              <a:gd name="connsiteY1" fmla="*/ 76200 h 2260600"/>
              <a:gd name="connsiteX2" fmla="*/ 355600 w 3911600"/>
              <a:gd name="connsiteY2" fmla="*/ 0 h 2260600"/>
              <a:gd name="connsiteX3" fmla="*/ 635000 w 3911600"/>
              <a:gd name="connsiteY3" fmla="*/ 139700 h 2260600"/>
              <a:gd name="connsiteX4" fmla="*/ 2311400 w 3911600"/>
              <a:gd name="connsiteY4" fmla="*/ 952500 h 2260600"/>
              <a:gd name="connsiteX5" fmla="*/ 3911600 w 3911600"/>
              <a:gd name="connsiteY5" fmla="*/ 1651000 h 2260600"/>
              <a:gd name="connsiteX6" fmla="*/ 2933700 w 3911600"/>
              <a:gd name="connsiteY6" fmla="*/ 2260600 h 2260600"/>
              <a:gd name="connsiteX7" fmla="*/ 2908300 w 3911600"/>
              <a:gd name="connsiteY7" fmla="*/ 222250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1600" h="2260600">
                <a:moveTo>
                  <a:pt x="2971800" y="2209800"/>
                </a:moveTo>
                <a:lnTo>
                  <a:pt x="0" y="76200"/>
                </a:lnTo>
                <a:lnTo>
                  <a:pt x="355600" y="0"/>
                </a:lnTo>
                <a:lnTo>
                  <a:pt x="635000" y="139700"/>
                </a:lnTo>
                <a:lnTo>
                  <a:pt x="2311400" y="952500"/>
                </a:lnTo>
                <a:lnTo>
                  <a:pt x="3911600" y="1651000"/>
                </a:lnTo>
                <a:lnTo>
                  <a:pt x="2933700" y="2260600"/>
                </a:lnTo>
                <a:lnTo>
                  <a:pt x="2908300" y="2222500"/>
                </a:lnTo>
              </a:path>
            </a:pathLst>
          </a:cu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3" descr="C:\Documents and Settings\DPVZ7130\Bureau\Download\iconWindso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3598" y="2325766"/>
            <a:ext cx="269254" cy="255857"/>
          </a:xfrm>
          <a:prstGeom prst="rect">
            <a:avLst/>
          </a:prstGeom>
          <a:noFill/>
        </p:spPr>
      </p:pic>
      <p:sp>
        <p:nvSpPr>
          <p:cNvPr id="18" name="Forme libre 17"/>
          <p:cNvSpPr/>
          <p:nvPr/>
        </p:nvSpPr>
        <p:spPr>
          <a:xfrm>
            <a:off x="1054100" y="1841500"/>
            <a:ext cx="4038600" cy="1739900"/>
          </a:xfrm>
          <a:custGeom>
            <a:avLst/>
            <a:gdLst>
              <a:gd name="connsiteX0" fmla="*/ 3492500 w 4038600"/>
              <a:gd name="connsiteY0" fmla="*/ 1689100 h 1689100"/>
              <a:gd name="connsiteX1" fmla="*/ 0 w 4038600"/>
              <a:gd name="connsiteY1" fmla="*/ 50800 h 1689100"/>
              <a:gd name="connsiteX2" fmla="*/ 279400 w 4038600"/>
              <a:gd name="connsiteY2" fmla="*/ 0 h 1689100"/>
              <a:gd name="connsiteX3" fmla="*/ 4038600 w 4038600"/>
              <a:gd name="connsiteY3" fmla="*/ 1473200 h 1689100"/>
              <a:gd name="connsiteX4" fmla="*/ 3492500 w 4038600"/>
              <a:gd name="connsiteY4" fmla="*/ 1689100 h 1689100"/>
              <a:gd name="connsiteX0" fmla="*/ 3505200 w 4038600"/>
              <a:gd name="connsiteY0" fmla="*/ 1739900 h 1739900"/>
              <a:gd name="connsiteX1" fmla="*/ 0 w 4038600"/>
              <a:gd name="connsiteY1" fmla="*/ 50800 h 1739900"/>
              <a:gd name="connsiteX2" fmla="*/ 279400 w 4038600"/>
              <a:gd name="connsiteY2" fmla="*/ 0 h 1739900"/>
              <a:gd name="connsiteX3" fmla="*/ 4038600 w 4038600"/>
              <a:gd name="connsiteY3" fmla="*/ 1473200 h 1739900"/>
              <a:gd name="connsiteX4" fmla="*/ 3505200 w 4038600"/>
              <a:gd name="connsiteY4" fmla="*/ 17399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1739900">
                <a:moveTo>
                  <a:pt x="3505200" y="1739900"/>
                </a:moveTo>
                <a:lnTo>
                  <a:pt x="0" y="50800"/>
                </a:lnTo>
                <a:lnTo>
                  <a:pt x="279400" y="0"/>
                </a:lnTo>
                <a:lnTo>
                  <a:pt x="4038600" y="1473200"/>
                </a:lnTo>
                <a:lnTo>
                  <a:pt x="3505200" y="173990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2334120" y="2176627"/>
            <a:ext cx="282080" cy="706273"/>
          </a:xfrm>
          <a:custGeom>
            <a:avLst/>
            <a:gdLst>
              <a:gd name="connsiteX0" fmla="*/ 370980 w 370980"/>
              <a:gd name="connsiteY0" fmla="*/ 508334 h 508334"/>
              <a:gd name="connsiteX1" fmla="*/ 15380 w 370980"/>
              <a:gd name="connsiteY1" fmla="*/ 317834 h 508334"/>
              <a:gd name="connsiteX2" fmla="*/ 116980 w 370980"/>
              <a:gd name="connsiteY2" fmla="*/ 334 h 50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980" h="508334">
                <a:moveTo>
                  <a:pt x="370980" y="508334"/>
                </a:moveTo>
                <a:cubicBezTo>
                  <a:pt x="214346" y="455417"/>
                  <a:pt x="57713" y="402501"/>
                  <a:pt x="15380" y="317834"/>
                </a:cubicBezTo>
                <a:cubicBezTo>
                  <a:pt x="-26953" y="233167"/>
                  <a:pt x="21730" y="-10249"/>
                  <a:pt x="116980" y="334"/>
                </a:cubicBezTo>
              </a:path>
            </a:pathLst>
          </a:cu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6667500" y="780052"/>
            <a:ext cx="2476500" cy="97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 chronomètre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s’arrête 3km avant l’aérodrome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Annonce radio pour information et étagement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fr-FR" sz="1400" kern="0" dirty="0">
              <a:solidFill>
                <a:srgbClr val="FFFF66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400" kern="0" baseline="0" dirty="0" smtClean="0">
                <a:solidFill>
                  <a:srgbClr val="FFFF66"/>
                </a:solidFill>
                <a:latin typeface="+mn-lt"/>
                <a:cs typeface="+mn-cs"/>
              </a:rPr>
              <a:t>Prenez votre temps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Si vous êtes haut, </a:t>
            </a:r>
            <a:r>
              <a:rPr lang="fr-FR" sz="1400" dirty="0" smtClean="0">
                <a:solidFill>
                  <a:srgbClr val="161642"/>
                </a:solidFill>
                <a:latin typeface="+mn-lt"/>
                <a:cs typeface="+mn-cs"/>
              </a:rPr>
              <a:t>intégrez </a:t>
            </a: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le tour de piste (côté </a:t>
            </a:r>
            <a:r>
              <a:rPr lang="fr-FR" sz="1400" dirty="0" smtClean="0">
                <a:solidFill>
                  <a:srgbClr val="161642"/>
                </a:solidFill>
                <a:latin typeface="+mn-lt"/>
                <a:cs typeface="+mn-cs"/>
              </a:rPr>
              <a:t>sud</a:t>
            </a: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fr-FR" sz="1400" dirty="0">
                <a:solidFill>
                  <a:srgbClr val="161642"/>
                </a:solidFill>
                <a:latin typeface="+mn-lt"/>
                <a:cs typeface="+mn-cs"/>
              </a:rPr>
              <a:t>Priorité au planeur le plus bas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r-FR" sz="1400" kern="0" dirty="0">
              <a:solidFill>
                <a:srgbClr val="FFFF66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400" kern="0" dirty="0">
                <a:solidFill>
                  <a:srgbClr val="FFFF66"/>
                </a:solidFill>
              </a:rPr>
              <a:t>Attention à la clôture et aux véhicules en </a:t>
            </a:r>
            <a:r>
              <a:rPr lang="fr-FR" sz="1400" kern="0" dirty="0" smtClean="0">
                <a:solidFill>
                  <a:srgbClr val="FFFF66"/>
                </a:solidFill>
              </a:rPr>
              <a:t>entrée </a:t>
            </a:r>
            <a:r>
              <a:rPr lang="fr-FR" sz="1400" kern="0" dirty="0">
                <a:solidFill>
                  <a:srgbClr val="FFFF66"/>
                </a:solidFill>
              </a:rPr>
              <a:t>de </a:t>
            </a:r>
            <a:r>
              <a:rPr lang="fr-FR" sz="1400" kern="0" dirty="0" smtClean="0">
                <a:solidFill>
                  <a:srgbClr val="FFFF66"/>
                </a:solidFill>
              </a:rPr>
              <a:t>piste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fr-FR" sz="1400" kern="0" dirty="0">
              <a:solidFill>
                <a:srgbClr val="FFFF66"/>
              </a:solidFill>
              <a:latin typeface="+mn-lt"/>
              <a:cs typeface="+mn-cs"/>
            </a:endParaRPr>
          </a:p>
        </p:txBody>
      </p:sp>
      <p:grpSp>
        <p:nvGrpSpPr>
          <p:cNvPr id="91" name="Groupe 90"/>
          <p:cNvGrpSpPr/>
          <p:nvPr/>
        </p:nvGrpSpPr>
        <p:grpSpPr>
          <a:xfrm rot="20034938">
            <a:off x="3324525" y="3129792"/>
            <a:ext cx="2393025" cy="638093"/>
            <a:chOff x="3455105" y="3047343"/>
            <a:chExt cx="2393025" cy="638093"/>
          </a:xfrm>
        </p:grpSpPr>
        <p:pic>
          <p:nvPicPr>
            <p:cNvPr id="57346" name="Picture 2" descr="C:\Documents and Settings\DPVZ7130\Local Settings\Temporary Internet Files\Content.IE5\V6LK3N4N\MC900237951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1138227">
              <a:off x="3455105" y="3237842"/>
              <a:ext cx="754725" cy="447594"/>
            </a:xfrm>
            <a:prstGeom prst="rect">
              <a:avLst/>
            </a:prstGeom>
            <a:noFill/>
          </p:spPr>
        </p:pic>
        <p:pic>
          <p:nvPicPr>
            <p:cNvPr id="88" name="Picture 2" descr="C:\Documents and Settings\DPVZ7130\Local Settings\Temporary Internet Files\Content.IE5\V6LK3N4N\MC900237951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1138227">
              <a:off x="4001205" y="3174343"/>
              <a:ext cx="754725" cy="447594"/>
            </a:xfrm>
            <a:prstGeom prst="rect">
              <a:avLst/>
            </a:prstGeom>
            <a:noFill/>
          </p:spPr>
        </p:pic>
        <p:pic>
          <p:nvPicPr>
            <p:cNvPr id="89" name="Picture 2" descr="C:\Documents and Settings\DPVZ7130\Local Settings\Temporary Internet Files\Content.IE5\V6LK3N4N\MC900237951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1138227">
              <a:off x="4547305" y="3110842"/>
              <a:ext cx="754725" cy="447594"/>
            </a:xfrm>
            <a:prstGeom prst="rect">
              <a:avLst/>
            </a:prstGeom>
            <a:noFill/>
          </p:spPr>
        </p:pic>
        <p:pic>
          <p:nvPicPr>
            <p:cNvPr id="90" name="Picture 2" descr="C:\Documents and Settings\DPVZ7130\Local Settings\Temporary Internet Files\Content.IE5\V6LK3N4N\MC900237951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1138227">
              <a:off x="5093405" y="3047343"/>
              <a:ext cx="754725" cy="447594"/>
            </a:xfrm>
            <a:prstGeom prst="rect">
              <a:avLst/>
            </a:prstGeom>
            <a:noFill/>
          </p:spPr>
        </p:pic>
      </p:grpSp>
      <p:pic>
        <p:nvPicPr>
          <p:cNvPr id="57347" name="Picture 3" descr="C:\Documents and Settings\DPVZ7130\Local Settings\Temporary Internet Files\Content.IE5\1E2G4T6C\MC900433636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547864" y="3300263"/>
            <a:ext cx="666750" cy="482819"/>
          </a:xfrm>
          <a:prstGeom prst="rect">
            <a:avLst/>
          </a:prstGeom>
          <a:noFill/>
        </p:spPr>
      </p:pic>
      <p:cxnSp>
        <p:nvCxnSpPr>
          <p:cNvPr id="3" name="Connecteur droit 2"/>
          <p:cNvCxnSpPr/>
          <p:nvPr/>
        </p:nvCxnSpPr>
        <p:spPr>
          <a:xfrm flipH="1" flipV="1">
            <a:off x="901700" y="1897227"/>
            <a:ext cx="4288705" cy="2496097"/>
          </a:xfrm>
          <a:prstGeom prst="line">
            <a:avLst/>
          </a:pr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7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Tour de piste durant la compétition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9600" y="5078601"/>
            <a:ext cx="83820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Tour de piste planeur côté</a:t>
            </a:r>
            <a:r>
              <a:rPr kumimoji="0" lang="fr-FR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 sud de la piste (côté opp</a:t>
            </a:r>
            <a:r>
              <a:rPr lang="fr-FR" kern="0" noProof="0" dirty="0" smtClean="0">
                <a:solidFill>
                  <a:srgbClr val="FFFF66"/>
                </a:solidFill>
                <a:latin typeface="+mn-lt"/>
                <a:cs typeface="+mn-cs"/>
              </a:rPr>
              <a:t>osé à la tour télécom)</a:t>
            </a:r>
            <a:endParaRPr kumimoji="0" lang="fr-FR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7" t="36323" r="9236" b="14525"/>
          <a:stretch/>
        </p:blipFill>
        <p:spPr bwMode="auto">
          <a:xfrm>
            <a:off x="1249362" y="939800"/>
            <a:ext cx="6688138" cy="410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2075443" y="1040212"/>
            <a:ext cx="159902" cy="410633"/>
            <a:chOff x="3384549" y="2846131"/>
            <a:chExt cx="180000" cy="443090"/>
          </a:xfrm>
        </p:grpSpPr>
        <p:sp>
          <p:nvSpPr>
            <p:cNvPr id="12" name="Organigramme : Disque magnétique 11"/>
            <p:cNvSpPr/>
            <p:nvPr/>
          </p:nvSpPr>
          <p:spPr>
            <a:xfrm>
              <a:off x="3403600" y="2904269"/>
              <a:ext cx="139700" cy="384952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Organigramme : Disque magnétique 12"/>
            <p:cNvSpPr/>
            <p:nvPr/>
          </p:nvSpPr>
          <p:spPr>
            <a:xfrm>
              <a:off x="3384549" y="2846131"/>
              <a:ext cx="180000" cy="180000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Forme libre 2"/>
          <p:cNvSpPr/>
          <p:nvPr/>
        </p:nvSpPr>
        <p:spPr>
          <a:xfrm>
            <a:off x="1524000" y="3086099"/>
            <a:ext cx="2463800" cy="1317105"/>
          </a:xfrm>
          <a:custGeom>
            <a:avLst/>
            <a:gdLst>
              <a:gd name="connsiteX0" fmla="*/ 2222500 w 2222500"/>
              <a:gd name="connsiteY0" fmla="*/ 1117600 h 1117600"/>
              <a:gd name="connsiteX1" fmla="*/ 0 w 2222500"/>
              <a:gd name="connsiteY1" fmla="*/ 1079500 h 1117600"/>
              <a:gd name="connsiteX2" fmla="*/ 38100 w 2222500"/>
              <a:gd name="connsiteY2" fmla="*/ 0 h 1117600"/>
              <a:gd name="connsiteX3" fmla="*/ 1739900 w 2222500"/>
              <a:gd name="connsiteY3" fmla="*/ 508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500" h="1117600">
                <a:moveTo>
                  <a:pt x="2222500" y="1117600"/>
                </a:moveTo>
                <a:lnTo>
                  <a:pt x="0" y="1079500"/>
                </a:lnTo>
                <a:lnTo>
                  <a:pt x="38100" y="0"/>
                </a:lnTo>
                <a:lnTo>
                  <a:pt x="1739900" y="50800"/>
                </a:lnTo>
              </a:path>
            </a:pathLst>
          </a:custGeom>
          <a:noFill/>
          <a:ln w="88900">
            <a:solidFill>
              <a:srgbClr val="FFFF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 rot="204242" flipH="1">
            <a:off x="4629506" y="3210334"/>
            <a:ext cx="2562834" cy="1309369"/>
          </a:xfrm>
          <a:custGeom>
            <a:avLst/>
            <a:gdLst>
              <a:gd name="connsiteX0" fmla="*/ 2222500 w 2222500"/>
              <a:gd name="connsiteY0" fmla="*/ 1117600 h 1117600"/>
              <a:gd name="connsiteX1" fmla="*/ 0 w 2222500"/>
              <a:gd name="connsiteY1" fmla="*/ 1079500 h 1117600"/>
              <a:gd name="connsiteX2" fmla="*/ 38100 w 2222500"/>
              <a:gd name="connsiteY2" fmla="*/ 0 h 1117600"/>
              <a:gd name="connsiteX3" fmla="*/ 1739900 w 2222500"/>
              <a:gd name="connsiteY3" fmla="*/ 508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500" h="1117600">
                <a:moveTo>
                  <a:pt x="2222500" y="1117600"/>
                </a:moveTo>
                <a:lnTo>
                  <a:pt x="0" y="1079500"/>
                </a:lnTo>
                <a:lnTo>
                  <a:pt x="38100" y="0"/>
                </a:lnTo>
                <a:lnTo>
                  <a:pt x="1739900" y="50800"/>
                </a:lnTo>
              </a:path>
            </a:pathLst>
          </a:custGeom>
          <a:noFill/>
          <a:ln w="88900">
            <a:solidFill>
              <a:srgbClr val="FFFF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28"/>
          <p:cNvGrpSpPr/>
          <p:nvPr/>
        </p:nvGrpSpPr>
        <p:grpSpPr>
          <a:xfrm rot="5400000">
            <a:off x="3469107" y="4206935"/>
            <a:ext cx="722162" cy="374528"/>
            <a:chOff x="1038225" y="923925"/>
            <a:chExt cx="7696200" cy="3448050"/>
          </a:xfrm>
        </p:grpSpPr>
        <p:sp>
          <p:nvSpPr>
            <p:cNvPr id="18" name="Forme libre 17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28"/>
          <p:cNvGrpSpPr/>
          <p:nvPr/>
        </p:nvGrpSpPr>
        <p:grpSpPr>
          <a:xfrm rot="16358139">
            <a:off x="4503019" y="4248422"/>
            <a:ext cx="722162" cy="374528"/>
            <a:chOff x="1038225" y="923925"/>
            <a:chExt cx="7696200" cy="3448050"/>
          </a:xfrm>
        </p:grpSpPr>
        <p:sp>
          <p:nvSpPr>
            <p:cNvPr id="21" name="Forme libre 20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24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762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Retrouver l’aérodrome en vol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2"/>
          <p:cNvGrpSpPr/>
          <p:nvPr/>
        </p:nvGrpSpPr>
        <p:grpSpPr>
          <a:xfrm rot="16453704">
            <a:off x="5688105" y="5757966"/>
            <a:ext cx="404948" cy="181425"/>
            <a:chOff x="1038225" y="923925"/>
            <a:chExt cx="7696200" cy="3448050"/>
          </a:xfrm>
        </p:grpSpPr>
        <p:sp>
          <p:nvSpPr>
            <p:cNvPr id="269" name="Forme libre 268"/>
            <p:cNvSpPr/>
            <p:nvPr/>
          </p:nvSpPr>
          <p:spPr>
            <a:xfrm>
              <a:off x="1038225" y="923925"/>
              <a:ext cx="7696200" cy="3448050"/>
            </a:xfrm>
            <a:custGeom>
              <a:avLst/>
              <a:gdLst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05250 w 7696200"/>
                <a:gd name="connsiteY12" fmla="*/ 314325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  <a:gd name="connsiteX0" fmla="*/ 3848100 w 7696200"/>
                <a:gd name="connsiteY0" fmla="*/ 3448050 h 3448050"/>
                <a:gd name="connsiteX1" fmla="*/ 3914775 w 7696200"/>
                <a:gd name="connsiteY1" fmla="*/ 3371850 h 3448050"/>
                <a:gd name="connsiteX2" fmla="*/ 3981450 w 7696200"/>
                <a:gd name="connsiteY2" fmla="*/ 3181350 h 3448050"/>
                <a:gd name="connsiteX3" fmla="*/ 4019550 w 7696200"/>
                <a:gd name="connsiteY3" fmla="*/ 2876550 h 3448050"/>
                <a:gd name="connsiteX4" fmla="*/ 4019550 w 7696200"/>
                <a:gd name="connsiteY4" fmla="*/ 2581275 h 3448050"/>
                <a:gd name="connsiteX5" fmla="*/ 4010025 w 7696200"/>
                <a:gd name="connsiteY5" fmla="*/ 2400300 h 3448050"/>
                <a:gd name="connsiteX6" fmla="*/ 6029325 w 7696200"/>
                <a:gd name="connsiteY6" fmla="*/ 2352675 h 3448050"/>
                <a:gd name="connsiteX7" fmla="*/ 7696200 w 7696200"/>
                <a:gd name="connsiteY7" fmla="*/ 2276475 h 3448050"/>
                <a:gd name="connsiteX8" fmla="*/ 7696200 w 7696200"/>
                <a:gd name="connsiteY8" fmla="*/ 2066925 h 3448050"/>
                <a:gd name="connsiteX9" fmla="*/ 6096000 w 7696200"/>
                <a:gd name="connsiteY9" fmla="*/ 1971675 h 3448050"/>
                <a:gd name="connsiteX10" fmla="*/ 4019550 w 7696200"/>
                <a:gd name="connsiteY10" fmla="*/ 1933575 h 3448050"/>
                <a:gd name="connsiteX11" fmla="*/ 3971925 w 7696200"/>
                <a:gd name="connsiteY11" fmla="*/ 1905000 h 3448050"/>
                <a:gd name="connsiteX12" fmla="*/ 3924300 w 7696200"/>
                <a:gd name="connsiteY12" fmla="*/ 323850 h 3448050"/>
                <a:gd name="connsiteX13" fmla="*/ 4391025 w 7696200"/>
                <a:gd name="connsiteY13" fmla="*/ 247650 h 3448050"/>
                <a:gd name="connsiteX14" fmla="*/ 4429125 w 7696200"/>
                <a:gd name="connsiteY14" fmla="*/ 190500 h 3448050"/>
                <a:gd name="connsiteX15" fmla="*/ 4419600 w 7696200"/>
                <a:gd name="connsiteY15" fmla="*/ 19050 h 3448050"/>
                <a:gd name="connsiteX16" fmla="*/ 3895725 w 7696200"/>
                <a:gd name="connsiteY16" fmla="*/ 9525 h 3448050"/>
                <a:gd name="connsiteX17" fmla="*/ 3800475 w 7696200"/>
                <a:gd name="connsiteY17" fmla="*/ 0 h 3448050"/>
                <a:gd name="connsiteX18" fmla="*/ 3276600 w 7696200"/>
                <a:gd name="connsiteY18" fmla="*/ 19050 h 3448050"/>
                <a:gd name="connsiteX19" fmla="*/ 3267075 w 7696200"/>
                <a:gd name="connsiteY19" fmla="*/ 190500 h 3448050"/>
                <a:gd name="connsiteX20" fmla="*/ 3305175 w 7696200"/>
                <a:gd name="connsiteY20" fmla="*/ 238125 h 3448050"/>
                <a:gd name="connsiteX21" fmla="*/ 3819525 w 7696200"/>
                <a:gd name="connsiteY21" fmla="*/ 323850 h 3448050"/>
                <a:gd name="connsiteX22" fmla="*/ 3762375 w 7696200"/>
                <a:gd name="connsiteY22" fmla="*/ 1885950 h 3448050"/>
                <a:gd name="connsiteX23" fmla="*/ 3705225 w 7696200"/>
                <a:gd name="connsiteY23" fmla="*/ 1943100 h 3448050"/>
                <a:gd name="connsiteX24" fmla="*/ 1600200 w 7696200"/>
                <a:gd name="connsiteY24" fmla="*/ 1971675 h 3448050"/>
                <a:gd name="connsiteX25" fmla="*/ 0 w 7696200"/>
                <a:gd name="connsiteY25" fmla="*/ 2085975 h 3448050"/>
                <a:gd name="connsiteX26" fmla="*/ 0 w 7696200"/>
                <a:gd name="connsiteY26" fmla="*/ 2247900 h 3448050"/>
                <a:gd name="connsiteX27" fmla="*/ 19050 w 7696200"/>
                <a:gd name="connsiteY27" fmla="*/ 2286000 h 3448050"/>
                <a:gd name="connsiteX28" fmla="*/ 1571625 w 7696200"/>
                <a:gd name="connsiteY28" fmla="*/ 2352675 h 3448050"/>
                <a:gd name="connsiteX29" fmla="*/ 3695700 w 7696200"/>
                <a:gd name="connsiteY29" fmla="*/ 2400300 h 3448050"/>
                <a:gd name="connsiteX30" fmla="*/ 3686175 w 7696200"/>
                <a:gd name="connsiteY30" fmla="*/ 2695575 h 3448050"/>
                <a:gd name="connsiteX31" fmla="*/ 3695700 w 7696200"/>
                <a:gd name="connsiteY31" fmla="*/ 2867025 h 3448050"/>
                <a:gd name="connsiteX32" fmla="*/ 3714750 w 7696200"/>
                <a:gd name="connsiteY32" fmla="*/ 3038475 h 3448050"/>
                <a:gd name="connsiteX33" fmla="*/ 3752850 w 7696200"/>
                <a:gd name="connsiteY33" fmla="*/ 3248025 h 3448050"/>
                <a:gd name="connsiteX34" fmla="*/ 3790950 w 7696200"/>
                <a:gd name="connsiteY34" fmla="*/ 3371850 h 3448050"/>
                <a:gd name="connsiteX35" fmla="*/ 3848100 w 7696200"/>
                <a:gd name="connsiteY35" fmla="*/ 3448050 h 344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96200" h="3448050">
                  <a:moveTo>
                    <a:pt x="3848100" y="3448050"/>
                  </a:moveTo>
                  <a:lnTo>
                    <a:pt x="3914775" y="3371850"/>
                  </a:lnTo>
                  <a:lnTo>
                    <a:pt x="3981450" y="3181350"/>
                  </a:lnTo>
                  <a:lnTo>
                    <a:pt x="4019550" y="2876550"/>
                  </a:lnTo>
                  <a:lnTo>
                    <a:pt x="4019550" y="2581275"/>
                  </a:lnTo>
                  <a:lnTo>
                    <a:pt x="4010025" y="2400300"/>
                  </a:lnTo>
                  <a:lnTo>
                    <a:pt x="6029325" y="2352675"/>
                  </a:lnTo>
                  <a:lnTo>
                    <a:pt x="7696200" y="2276475"/>
                  </a:lnTo>
                  <a:lnTo>
                    <a:pt x="7696200" y="2066925"/>
                  </a:lnTo>
                  <a:lnTo>
                    <a:pt x="6096000" y="1971675"/>
                  </a:lnTo>
                  <a:lnTo>
                    <a:pt x="4019550" y="1933575"/>
                  </a:lnTo>
                  <a:lnTo>
                    <a:pt x="3971925" y="1905000"/>
                  </a:lnTo>
                  <a:lnTo>
                    <a:pt x="3924300" y="323850"/>
                  </a:lnTo>
                  <a:lnTo>
                    <a:pt x="4391025" y="247650"/>
                  </a:lnTo>
                  <a:lnTo>
                    <a:pt x="4429125" y="190500"/>
                  </a:lnTo>
                  <a:lnTo>
                    <a:pt x="4419600" y="19050"/>
                  </a:lnTo>
                  <a:lnTo>
                    <a:pt x="3895725" y="9525"/>
                  </a:lnTo>
                  <a:lnTo>
                    <a:pt x="3800475" y="0"/>
                  </a:lnTo>
                  <a:lnTo>
                    <a:pt x="3276600" y="19050"/>
                  </a:lnTo>
                  <a:lnTo>
                    <a:pt x="3267075" y="190500"/>
                  </a:lnTo>
                  <a:lnTo>
                    <a:pt x="3305175" y="238125"/>
                  </a:lnTo>
                  <a:lnTo>
                    <a:pt x="3819525" y="323850"/>
                  </a:lnTo>
                  <a:lnTo>
                    <a:pt x="3762375" y="1885950"/>
                  </a:lnTo>
                  <a:lnTo>
                    <a:pt x="3705225" y="1943100"/>
                  </a:lnTo>
                  <a:lnTo>
                    <a:pt x="1600200" y="1971675"/>
                  </a:lnTo>
                  <a:lnTo>
                    <a:pt x="0" y="2085975"/>
                  </a:lnTo>
                  <a:lnTo>
                    <a:pt x="0" y="2247900"/>
                  </a:lnTo>
                  <a:lnTo>
                    <a:pt x="19050" y="2286000"/>
                  </a:lnTo>
                  <a:lnTo>
                    <a:pt x="1571625" y="2352675"/>
                  </a:lnTo>
                  <a:lnTo>
                    <a:pt x="3695700" y="2400300"/>
                  </a:lnTo>
                  <a:lnTo>
                    <a:pt x="3686175" y="2695575"/>
                  </a:lnTo>
                  <a:lnTo>
                    <a:pt x="3695700" y="2867025"/>
                  </a:lnTo>
                  <a:lnTo>
                    <a:pt x="3714750" y="3038475"/>
                  </a:lnTo>
                  <a:lnTo>
                    <a:pt x="3752850" y="3248025"/>
                  </a:lnTo>
                  <a:lnTo>
                    <a:pt x="3790950" y="3371850"/>
                  </a:lnTo>
                  <a:lnTo>
                    <a:pt x="3848100" y="344805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0" name="Ellipse 269"/>
            <p:cNvSpPr/>
            <p:nvPr/>
          </p:nvSpPr>
          <p:spPr>
            <a:xfrm>
              <a:off x="4743450" y="3295650"/>
              <a:ext cx="314325" cy="790575"/>
            </a:xfrm>
            <a:prstGeom prst="ellips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4" name="Rectangle 3"/>
          <p:cNvSpPr txBox="1">
            <a:spLocks noChangeArrowheads="1"/>
          </p:cNvSpPr>
          <p:nvPr/>
        </p:nvSpPr>
        <p:spPr bwMode="auto">
          <a:xfrm>
            <a:off x="533400" y="4707297"/>
            <a:ext cx="87503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Retrouvez Bain-de-Bretagne (étang), puis le grande </a:t>
            </a:r>
            <a:r>
              <a:rPr lang="fr-FR" sz="1600" b="1" kern="0" dirty="0" err="1" smtClean="0">
                <a:solidFill>
                  <a:srgbClr val="FFFF66"/>
                </a:solidFill>
                <a:latin typeface="+mn-lt"/>
                <a:cs typeface="+mn-cs"/>
              </a:rPr>
              <a:t>forêty</a:t>
            </a: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 de </a:t>
            </a:r>
            <a:r>
              <a:rPr lang="fr-FR" sz="1600" b="1" kern="0" dirty="0" err="1" smtClean="0">
                <a:solidFill>
                  <a:srgbClr val="FFFF66"/>
                </a:solidFill>
                <a:latin typeface="+mn-lt"/>
                <a:cs typeface="+mn-cs"/>
              </a:rPr>
              <a:t>Teillay</a:t>
            </a: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Cette forêt a une pointe à son extrémité nord-ouest.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Reportez la longueur de cette pointe (2km), vers le nord-ouest, vous trouverez LFSS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Repérable facilement avec la tour télécom, 8m au Nord-Ouest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1600" b="1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75" t="24215" r="8920" b="5937"/>
          <a:stretch/>
        </p:blipFill>
        <p:spPr bwMode="auto">
          <a:xfrm>
            <a:off x="1595425" y="540727"/>
            <a:ext cx="6024575" cy="414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 rot="20598492">
            <a:off x="5668827" y="3109747"/>
            <a:ext cx="1619788" cy="3422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dirty="0" smtClean="0">
                <a:ln w="18415" cmpd="sng">
                  <a:noFill/>
                  <a:prstDash val="solid"/>
                </a:ln>
                <a:solidFill>
                  <a:srgbClr val="92D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Forêt de </a:t>
            </a:r>
            <a:r>
              <a:rPr lang="fr-FR" sz="1600" dirty="0" err="1" smtClean="0">
                <a:ln w="18415" cmpd="sng">
                  <a:noFill/>
                  <a:prstDash val="solid"/>
                </a:ln>
                <a:solidFill>
                  <a:srgbClr val="92D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Teillay</a:t>
            </a:r>
            <a:endParaRPr lang="fr-FR" sz="1600" dirty="0">
              <a:ln w="18415" cmpd="sng">
                <a:noFill/>
                <a:prstDash val="solid"/>
              </a:ln>
              <a:solidFill>
                <a:srgbClr val="92D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226" name="Connecteur droit 225"/>
          <p:cNvCxnSpPr/>
          <p:nvPr/>
        </p:nvCxnSpPr>
        <p:spPr>
          <a:xfrm>
            <a:off x="2930940" y="1369586"/>
            <a:ext cx="947686" cy="1600607"/>
          </a:xfrm>
          <a:prstGeom prst="line">
            <a:avLst/>
          </a:prstGeom>
          <a:ln w="63500">
            <a:solidFill>
              <a:srgbClr val="FF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6" name="Groupe 235"/>
          <p:cNvGrpSpPr/>
          <p:nvPr/>
        </p:nvGrpSpPr>
        <p:grpSpPr>
          <a:xfrm>
            <a:off x="3523243" y="2500712"/>
            <a:ext cx="159902" cy="410633"/>
            <a:chOff x="3384549" y="2846131"/>
            <a:chExt cx="180000" cy="443090"/>
          </a:xfrm>
        </p:grpSpPr>
        <p:sp>
          <p:nvSpPr>
            <p:cNvPr id="30" name="Organigramme : Disque magnétique 29"/>
            <p:cNvSpPr/>
            <p:nvPr/>
          </p:nvSpPr>
          <p:spPr>
            <a:xfrm>
              <a:off x="3403600" y="2904269"/>
              <a:ext cx="139700" cy="384952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Organigramme : Disque magnétique 87"/>
            <p:cNvSpPr/>
            <p:nvPr/>
          </p:nvSpPr>
          <p:spPr>
            <a:xfrm>
              <a:off x="3384549" y="2846131"/>
              <a:ext cx="180000" cy="180000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5" name="Rectangle 234"/>
          <p:cNvSpPr/>
          <p:nvPr/>
        </p:nvSpPr>
        <p:spPr>
          <a:xfrm rot="3393757">
            <a:off x="3213473" y="1930778"/>
            <a:ext cx="7681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8415" cmpd="sng">
                  <a:noFill/>
                  <a:prstDash val="solid"/>
                </a:ln>
                <a:solidFill>
                  <a:srgbClr val="FF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 km</a:t>
            </a:r>
            <a:endParaRPr lang="fr-FR" sz="2000" b="1" cap="none" spc="0" dirty="0">
              <a:ln w="18415" cmpd="sng">
                <a:noFill/>
                <a:prstDash val="solid"/>
              </a:ln>
              <a:solidFill>
                <a:srgbClr val="FF33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95" name="Connecteur droit 94"/>
          <p:cNvCxnSpPr/>
          <p:nvPr/>
        </p:nvCxnSpPr>
        <p:spPr>
          <a:xfrm>
            <a:off x="3980345" y="3069169"/>
            <a:ext cx="580320" cy="332787"/>
          </a:xfrm>
          <a:prstGeom prst="line">
            <a:avLst/>
          </a:prstGeom>
          <a:ln w="63500">
            <a:solidFill>
              <a:srgbClr val="FF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 rot="1590726">
            <a:off x="3986195" y="2843114"/>
            <a:ext cx="7681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dirty="0" smtClean="0">
                <a:ln w="18415" cmpd="sng">
                  <a:noFill/>
                  <a:prstDash val="solid"/>
                </a:ln>
                <a:solidFill>
                  <a:srgbClr val="FF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</a:t>
            </a:r>
            <a:r>
              <a:rPr lang="fr-FR" sz="2000" b="1" cap="none" spc="0" dirty="0" smtClean="0">
                <a:ln w="18415" cmpd="sng">
                  <a:noFill/>
                  <a:prstDash val="solid"/>
                </a:ln>
                <a:solidFill>
                  <a:srgbClr val="FF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km</a:t>
            </a:r>
            <a:endParaRPr lang="fr-FR" sz="2000" b="1" cap="none" spc="0" dirty="0">
              <a:ln w="18415" cmpd="sng">
                <a:noFill/>
                <a:prstDash val="solid"/>
              </a:ln>
              <a:solidFill>
                <a:srgbClr val="FF33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39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 dirty="0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762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Espace Aérien</a:t>
            </a: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 bwMode="auto">
          <a:xfrm>
            <a:off x="533400" y="4936804"/>
            <a:ext cx="87503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r-FR" sz="1600" b="1" kern="0" dirty="0" smtClean="0">
              <a:solidFill>
                <a:srgbClr val="FFFF66"/>
              </a:solidFill>
              <a:latin typeface="+mn-lt"/>
              <a:cs typeface="+mn-cs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Carte de l’espace aérien hors dérogation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3600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6" t="24214" r="24735" b="9933"/>
          <a:stretch/>
        </p:blipFill>
        <p:spPr bwMode="auto">
          <a:xfrm>
            <a:off x="1181100" y="660401"/>
            <a:ext cx="6997700" cy="462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7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 dirty="0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762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ZRT Spéciales Championnat</a:t>
            </a: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 bwMode="auto">
          <a:xfrm>
            <a:off x="533400" y="584200"/>
            <a:ext cx="8470900" cy="478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Par protocole, création de la ZRT Rennes et de la ZRT Nantes pour les besoin du championnat.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endParaRPr lang="fr-FR" sz="1600" b="1" kern="0" dirty="0" smtClean="0">
              <a:solidFill>
                <a:srgbClr val="FFFF66"/>
              </a:solidFill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Lorsqu’elle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est activée, tout concurrent du concours peut voler dans la ZRT.</a:t>
            </a:r>
          </a:p>
          <a:p>
            <a:pPr marL="742950" lvl="1" indent="-28575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Le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service rendu est identique à celui de classe </a:t>
            </a: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G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(voir et éviter)</a:t>
            </a:r>
          </a:p>
          <a:p>
            <a:pPr marL="742950" lvl="1" indent="-28575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Aucun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contact radio avec le contrôle aérien n’est demandé</a:t>
            </a: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.</a:t>
            </a:r>
          </a:p>
          <a:p>
            <a:pPr marL="742950" lvl="1" indent="-285750">
              <a:spcBef>
                <a:spcPct val="20000"/>
              </a:spcBef>
              <a:buFont typeface="Courier New" pitchFamily="49" charset="0"/>
              <a:buChar char="o"/>
              <a:defRPr/>
            </a:pPr>
            <a:endParaRPr lang="fr-FR" sz="1600" b="1" kern="0" dirty="0">
              <a:solidFill>
                <a:srgbClr val="FFFF66"/>
              </a:solidFill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Les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ZRT de Rennes et de Nantes sont activables indépendamment.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 sz="1600" b="1" kern="0" dirty="0" smtClean="0">
              <a:solidFill>
                <a:srgbClr val="FFFF66"/>
              </a:solidFill>
              <a:latin typeface="+mn-lt"/>
              <a:cs typeface="+mn-cs"/>
            </a:endParaRP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Chaque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ZRT est composée de deux </a:t>
            </a: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parties l’une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plafonnées à 4500ft AMSL </a:t>
            </a: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(en rouge sur la carte) l’autre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au </a:t>
            </a: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FL55 (en jaune). Ces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deux parties sont indissociables (si une partie de la ZRT est active, l’autre l’est </a:t>
            </a: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aussi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et </a:t>
            </a: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réciproquement). </a:t>
            </a:r>
            <a:endParaRPr lang="fr-FR" sz="1600" b="1" kern="0" dirty="0">
              <a:solidFill>
                <a:srgbClr val="FFFF66"/>
              </a:solidFill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endParaRPr lang="fr-FR" sz="1600" b="1" kern="0" dirty="0" smtClean="0">
              <a:solidFill>
                <a:srgbClr val="FFFF66"/>
              </a:solidFill>
              <a:latin typeface="+mn-lt"/>
              <a:cs typeface="+mn-cs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La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fiche d’épreuve </a:t>
            </a: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:</a:t>
            </a:r>
          </a:p>
          <a:p>
            <a:pPr marL="800100" lvl="1" indent="-3429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les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ZRT actives/inactives pour </a:t>
            </a: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l’épreuve.</a:t>
            </a:r>
          </a:p>
          <a:p>
            <a:pPr marL="800100" lvl="1" indent="-3429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fr-FR" sz="1600" b="1" kern="0" dirty="0" smtClean="0">
                <a:solidFill>
                  <a:srgbClr val="FFFF66"/>
                </a:solidFill>
              </a:rPr>
              <a:t>le </a:t>
            </a:r>
            <a:r>
              <a:rPr lang="fr-FR" sz="1600" b="1" kern="0" dirty="0">
                <a:solidFill>
                  <a:srgbClr val="FFFF66"/>
                </a:solidFill>
              </a:rPr>
              <a:t>QNH du jour et l’altitude correspondant au FL55. </a:t>
            </a:r>
            <a:r>
              <a:rPr lang="fr-FR" sz="1600" b="1" kern="0" dirty="0" smtClean="0">
                <a:solidFill>
                  <a:srgbClr val="FFFF66"/>
                </a:solidFill>
              </a:rPr>
              <a:t/>
            </a:r>
            <a:br>
              <a:rPr lang="fr-FR" sz="1600" b="1" kern="0" dirty="0" smtClean="0">
                <a:solidFill>
                  <a:srgbClr val="FFFF66"/>
                </a:solidFill>
              </a:rPr>
            </a:br>
            <a:r>
              <a:rPr lang="fr-FR" sz="1600" b="1" kern="0" dirty="0" smtClean="0">
                <a:solidFill>
                  <a:srgbClr val="FFFF66"/>
                </a:solidFill>
              </a:rPr>
              <a:t>La </a:t>
            </a:r>
            <a:r>
              <a:rPr lang="fr-FR" sz="1600" b="1" kern="0" dirty="0">
                <a:solidFill>
                  <a:srgbClr val="FFFF66"/>
                </a:solidFill>
              </a:rPr>
              <a:t>plus grande vigilance est demandée car des trafics commerciaux </a:t>
            </a:r>
            <a:r>
              <a:rPr lang="fr-FR" sz="1600" b="1" kern="0" dirty="0">
                <a:solidFill>
                  <a:srgbClr val="FFFF66"/>
                </a:solidFill>
                <a:latin typeface="+mn-lt"/>
                <a:cs typeface="+mn-cs"/>
              </a:rPr>
              <a:t>transiteront au FL60.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r-FR" sz="1600" b="1" kern="0" dirty="0" smtClean="0">
              <a:solidFill>
                <a:srgbClr val="FFFF66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3600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91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 dirty="0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4762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ZRT </a:t>
            </a:r>
            <a:r>
              <a:rPr lang="fr-FR" sz="2800" dirty="0" err="1" smtClean="0"/>
              <a:t>Speciales</a:t>
            </a:r>
            <a:r>
              <a:rPr lang="fr-FR" sz="2800" dirty="0" smtClean="0"/>
              <a:t> Championnat</a:t>
            </a: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 bwMode="auto">
          <a:xfrm>
            <a:off x="533400" y="4936804"/>
            <a:ext cx="87503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r-FR" sz="1600" b="1" kern="0" dirty="0" smtClean="0">
              <a:solidFill>
                <a:srgbClr val="FFFF66"/>
              </a:solidFill>
              <a:latin typeface="+mn-lt"/>
              <a:cs typeface="+mn-cs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sz="1600" b="1" kern="0" dirty="0" smtClean="0">
                <a:solidFill>
                  <a:srgbClr val="FFFF66"/>
                </a:solidFill>
                <a:latin typeface="+mn-lt"/>
                <a:cs typeface="+mn-cs"/>
              </a:rPr>
              <a:t>Carte de l’espace aérien hors dérogation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3600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811213"/>
            <a:ext cx="7572375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4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559F687D-9D10-4FAF-9AAB-FC125BAFDF6C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Procédures Radio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935038"/>
            <a:ext cx="8559800" cy="4703763"/>
          </a:xfrm>
        </p:spPr>
        <p:txBody>
          <a:bodyPr/>
          <a:lstStyle/>
          <a:p>
            <a:pPr eaLnBrk="1" hangingPunct="1"/>
            <a:r>
              <a:rPr lang="fr-FR" sz="2000" dirty="0" smtClean="0"/>
              <a:t>Fréquence unique pour toutes les procédures concours : 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130.125MHz</a:t>
            </a:r>
          </a:p>
          <a:p>
            <a:pPr lvl="1" eaLnBrk="1" hangingPunct="1"/>
            <a:r>
              <a:rPr lang="fr-FR" sz="1600" dirty="0"/>
              <a:t>D</a:t>
            </a:r>
            <a:r>
              <a:rPr lang="fr-FR" sz="1600" dirty="0" smtClean="0"/>
              <a:t>écollage</a:t>
            </a:r>
            <a:r>
              <a:rPr lang="fr-FR" sz="1600" dirty="0"/>
              <a:t>, </a:t>
            </a:r>
            <a:r>
              <a:rPr lang="fr-FR" sz="1600" dirty="0" smtClean="0"/>
              <a:t>ouverture </a:t>
            </a:r>
            <a:r>
              <a:rPr lang="fr-FR" sz="1600" dirty="0"/>
              <a:t>de ligne, arrivée, atterrissage</a:t>
            </a:r>
            <a:r>
              <a:rPr lang="fr-FR" sz="1600" dirty="0" smtClean="0"/>
              <a:t>.</a:t>
            </a:r>
            <a:endParaRPr lang="fr-FR" sz="2000" dirty="0"/>
          </a:p>
          <a:p>
            <a:pPr eaLnBrk="1" hangingPunct="1"/>
            <a:r>
              <a:rPr lang="fr-FR" sz="2000" dirty="0" smtClean="0"/>
              <a:t>Procédure de décollage</a:t>
            </a:r>
          </a:p>
          <a:p>
            <a:pPr lvl="1" eaLnBrk="1" hangingPunct="1"/>
            <a:r>
              <a:rPr lang="fr-FR" sz="1600" dirty="0"/>
              <a:t>Planeur silencieux</a:t>
            </a:r>
          </a:p>
          <a:p>
            <a:pPr eaLnBrk="1" hangingPunct="1"/>
            <a:r>
              <a:rPr lang="fr-FR" sz="2000" dirty="0" smtClean="0"/>
              <a:t>Procédure d’arrivée</a:t>
            </a:r>
          </a:p>
          <a:p>
            <a:pPr lvl="1" eaLnBrk="1" hangingPunct="1"/>
            <a:r>
              <a:rPr lang="fr-FR" sz="1600" dirty="0" smtClean="0"/>
              <a:t>A 10km de l’aérodrome, le concurrent s’annonce :</a:t>
            </a:r>
            <a:endParaRPr lang="fr-FR" sz="1600" dirty="0"/>
          </a:p>
          <a:p>
            <a:pPr lvl="2" eaLnBrk="1" hangingPunct="1"/>
            <a:r>
              <a:rPr lang="fr-FR" sz="1200" dirty="0"/>
              <a:t>« [n° de concours] 10km de Saint-Sulpice»</a:t>
            </a:r>
          </a:p>
          <a:p>
            <a:pPr lvl="1" eaLnBrk="1" hangingPunct="1"/>
            <a:endParaRPr lang="fr-FR" sz="1600" dirty="0"/>
          </a:p>
          <a:p>
            <a:pPr lvl="1" eaLnBrk="1" hangingPunct="1"/>
            <a:r>
              <a:rPr lang="fr-FR" sz="1600" dirty="0"/>
              <a:t>L’organisateur collationne le numéro de concours avec les informations utiles (vent, piste </a:t>
            </a:r>
            <a:r>
              <a:rPr lang="fr-FR" sz="1600" dirty="0" smtClean="0"/>
              <a:t>en service).</a:t>
            </a:r>
            <a:endParaRPr lang="fr-FR" sz="1600" dirty="0"/>
          </a:p>
          <a:p>
            <a:pPr lvl="1" eaLnBrk="1" hangingPunct="1"/>
            <a:endParaRPr lang="fr-FR" sz="1600" dirty="0"/>
          </a:p>
          <a:p>
            <a:pPr lvl="1" eaLnBrk="1" hangingPunct="1"/>
            <a:r>
              <a:rPr lang="fr-FR" sz="1600" dirty="0"/>
              <a:t>Lorsqu’il franchit le cercle d’arrivée, le </a:t>
            </a:r>
            <a:r>
              <a:rPr lang="fr-FR" sz="1600" dirty="0" smtClean="0"/>
              <a:t>concurrent annonce :</a:t>
            </a:r>
            <a:endParaRPr lang="fr-FR" sz="1600" dirty="0"/>
          </a:p>
          <a:p>
            <a:pPr lvl="2" eaLnBrk="1" hangingPunct="1"/>
            <a:r>
              <a:rPr lang="fr-FR" sz="1200" dirty="0"/>
              <a:t>« [n° de concours] 3km  directe 27 ou 09 Saint-Sulpice»</a:t>
            </a:r>
          </a:p>
          <a:p>
            <a:pPr lvl="2" eaLnBrk="1" hangingPunct="1"/>
            <a:r>
              <a:rPr lang="fr-FR" sz="1200" dirty="0" smtClean="0"/>
              <a:t>ou </a:t>
            </a:r>
            <a:r>
              <a:rPr lang="fr-FR" sz="1200" dirty="0"/>
              <a:t>« [n° de concours] 3km  intégration base main gauche 27 ou 09 Saint-Sulpice»</a:t>
            </a:r>
          </a:p>
          <a:p>
            <a:pPr lvl="2" eaLnBrk="1" hangingPunct="1"/>
            <a:r>
              <a:rPr lang="fr-FR" sz="1200" dirty="0" smtClean="0"/>
              <a:t>ou </a:t>
            </a:r>
            <a:r>
              <a:rPr lang="fr-FR" sz="1200" dirty="0"/>
              <a:t>« [n° de concours] 3km  intégration vent-arrière main gauche 27 ou 09 Saint-Sulpice»</a:t>
            </a:r>
          </a:p>
        </p:txBody>
      </p:sp>
      <p:pic>
        <p:nvPicPr>
          <p:cNvPr id="3075" name="Picture 3" descr="C:\Users\Philippe\AppData\Local\Microsoft\Windows\Temporary Internet Files\Content.IE5\YU8IFXG4\MC90023463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326" y="0"/>
            <a:ext cx="820674" cy="87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Bienvenue chez les Planeurs d’Ille-et-Vilaine</a:t>
            </a:r>
            <a:endParaRPr lang="fr-FR" sz="2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95300" y="990600"/>
            <a:ext cx="6527800" cy="5008563"/>
          </a:xfrm>
        </p:spPr>
        <p:txBody>
          <a:bodyPr/>
          <a:lstStyle/>
          <a:p>
            <a:r>
              <a:rPr lang="fr-FR" sz="2400" dirty="0" smtClean="0"/>
              <a:t>Vous participez à la première compétition sur cet aérodrome.</a:t>
            </a:r>
          </a:p>
          <a:p>
            <a:pPr lvl="1"/>
            <a:r>
              <a:rPr lang="fr-FR" sz="2000" dirty="0" smtClean="0"/>
              <a:t>Nous sommes heureux et fiers de vous accueillir.</a:t>
            </a:r>
          </a:p>
          <a:p>
            <a:pPr lvl="1"/>
            <a:r>
              <a:rPr lang="fr-FR" sz="2000" dirty="0" smtClean="0"/>
              <a:t>Soyez indulgents pour notre rodage.</a:t>
            </a:r>
          </a:p>
          <a:p>
            <a:pPr lvl="1"/>
            <a:endParaRPr lang="fr-FR" sz="2000" dirty="0" smtClean="0"/>
          </a:p>
          <a:p>
            <a:r>
              <a:rPr lang="fr-FR" sz="2400" dirty="0" smtClean="0"/>
              <a:t>Merci de respecter :</a:t>
            </a:r>
          </a:p>
          <a:p>
            <a:pPr lvl="1"/>
            <a:r>
              <a:rPr lang="fr-FR" sz="2000" dirty="0" smtClean="0"/>
              <a:t>Les riverains,</a:t>
            </a:r>
          </a:p>
          <a:p>
            <a:pPr lvl="1"/>
            <a:r>
              <a:rPr lang="fr-FR" sz="2000" dirty="0" smtClean="0"/>
              <a:t>L’aérodrome,</a:t>
            </a:r>
          </a:p>
          <a:p>
            <a:pPr lvl="1"/>
            <a:r>
              <a:rPr lang="fr-FR" sz="2000" dirty="0" smtClean="0"/>
              <a:t>L’espace aérien.</a:t>
            </a:r>
          </a:p>
          <a:p>
            <a:endParaRPr lang="fr-FR" sz="2400" dirty="0" smtClean="0"/>
          </a:p>
          <a:p>
            <a:r>
              <a:rPr lang="fr-FR" sz="2400" dirty="0" smtClean="0"/>
              <a:t>Notre implantation en dépend!</a:t>
            </a:r>
            <a:endParaRPr lang="fr-FR" sz="24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Championnat Interrégional Bretagne Grand-Ouest 2012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F3C5AA35-4B54-45DB-AD5F-6D481F4274B7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pic>
        <p:nvPicPr>
          <p:cNvPr id="1026" name="Picture 2" descr="logo_piv_pro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2" t="21158" r="23634" b="16930"/>
          <a:stretch>
            <a:fillRect/>
          </a:stretch>
        </p:blipFill>
        <p:spPr bwMode="auto">
          <a:xfrm>
            <a:off x="6896100" y="1130300"/>
            <a:ext cx="2057400" cy="255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7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9E733099-5433-438E-A515-62A3F7C72A65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54831" y="92869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err="1" smtClean="0"/>
              <a:t>Déloggage</a:t>
            </a:r>
            <a:endParaRPr lang="fr-FR" sz="2800" dirty="0" smtClean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1104900"/>
            <a:ext cx="8102600" cy="462280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Chaque concurrent est responsable de la transmission de son fichier de vol IGC à l’organisation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Dans les 45 minutes qui suivent l’atterrissage</a:t>
            </a:r>
          </a:p>
          <a:p>
            <a:pPr lvl="1" eaLnBrk="1" hangingPunct="1">
              <a:lnSpc>
                <a:spcPct val="80000"/>
              </a:lnSpc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</a:pPr>
            <a:r>
              <a:rPr lang="fr-FR" sz="2400" dirty="0"/>
              <a:t>Moyens de transmission par ordre de préférence</a:t>
            </a:r>
          </a:p>
          <a:p>
            <a:pPr marL="914400" lvl="1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fr-FR" sz="2000" dirty="0" smtClean="0"/>
              <a:t>Par mail  : </a:t>
            </a:r>
            <a:r>
              <a:rPr lang="fr-FR" sz="2000" dirty="0" smtClean="0">
                <a:hlinkClick r:id="rId3"/>
              </a:rPr>
              <a:t>scoring@planeur-bretagne.fr</a:t>
            </a:r>
            <a:endParaRPr lang="fr-FR" sz="2000" dirty="0" smtClean="0"/>
          </a:p>
          <a:p>
            <a:pPr marL="914400" lvl="1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fr-FR" sz="2000" dirty="0" smtClean="0"/>
              <a:t>Sur clé USB ou SD </a:t>
            </a:r>
            <a:r>
              <a:rPr lang="fr-FR" sz="2000" dirty="0" err="1" smtClean="0"/>
              <a:t>Card</a:t>
            </a:r>
            <a:r>
              <a:rPr lang="fr-FR" sz="2000" dirty="0" smtClean="0"/>
              <a:t>/Micro-SD </a:t>
            </a:r>
            <a:r>
              <a:rPr lang="fr-FR" sz="2000" dirty="0" err="1" smtClean="0"/>
              <a:t>Card</a:t>
            </a:r>
            <a:endParaRPr lang="fr-FR" sz="2000" dirty="0" smtClean="0"/>
          </a:p>
          <a:p>
            <a:pPr marL="914400" lvl="1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fr-FR" sz="2000" dirty="0" smtClean="0"/>
              <a:t>En rendant l’enregistreur avec câble (à éviter)</a:t>
            </a:r>
            <a:endParaRPr lang="fr-FR" sz="1600" dirty="0" smtClean="0"/>
          </a:p>
          <a:p>
            <a:pPr eaLnBrk="1" hangingPunct="1">
              <a:lnSpc>
                <a:spcPct val="80000"/>
              </a:lnSpc>
            </a:pPr>
            <a:endParaRPr lang="fr-FR" sz="2400" dirty="0"/>
          </a:p>
          <a:p>
            <a:pPr lvl="1" eaLnBrk="1" hangingPunct="1">
              <a:lnSpc>
                <a:spcPct val="80000"/>
              </a:lnSpc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</a:pPr>
            <a:endParaRPr lang="fr-FR" dirty="0" smtClean="0"/>
          </a:p>
        </p:txBody>
      </p:sp>
      <p:pic>
        <p:nvPicPr>
          <p:cNvPr id="15366" name="Picture 5" descr="1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4863" y="0"/>
            <a:ext cx="71913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11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9E733099-5433-438E-A515-62A3F7C72A65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54831" y="92869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Sécurité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719138"/>
            <a:ext cx="8102600" cy="50085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C’est un jeu, sans enjeu!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Savoir dire STOP!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Faîtes votre vol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/>
              <a:t>S</a:t>
            </a:r>
            <a:r>
              <a:rPr lang="fr-FR" sz="2000" dirty="0" smtClean="0"/>
              <a:t>ans copier les erreurs des autres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 err="1" smtClean="0"/>
              <a:t>Anti-collission</a:t>
            </a:r>
            <a:endParaRPr lang="fr-FR" sz="2400" dirty="0"/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Regardez dehors en permanence!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Pas de trajectoire agressive (ressource sous un planeur)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Vigilance extrême vis-à-vis des véhicules </a:t>
            </a:r>
            <a:r>
              <a:rPr lang="fr-FR" sz="2000" dirty="0"/>
              <a:t>circulant sur les routes </a:t>
            </a:r>
            <a:r>
              <a:rPr lang="fr-FR" sz="2000" dirty="0" smtClean="0"/>
              <a:t>et de la clôture bordant l’aérodrome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Exclusion du concours possible si manœuvre dangereuse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dirty="0"/>
              <a:t>Préparer votre vol sereinement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/>
              <a:t>Décollez uniquement quand vous être prêt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/>
              <a:t>Planeur, carte, GPS, visualisation du </a:t>
            </a:r>
            <a:r>
              <a:rPr lang="fr-FR" sz="2000" dirty="0" smtClean="0"/>
              <a:t>parcours</a:t>
            </a:r>
            <a:endParaRPr lang="fr-FR" sz="2400" dirty="0" smtClean="0"/>
          </a:p>
          <a:p>
            <a:pPr eaLnBrk="1" hangingPunct="1">
              <a:lnSpc>
                <a:spcPct val="80000"/>
              </a:lnSpc>
            </a:pPr>
            <a:r>
              <a:rPr lang="fr-FR" sz="2400" dirty="0" smtClean="0"/>
              <a:t>Volez l’esprit clair et net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2000" dirty="0" smtClean="0"/>
              <a:t>Forme physique, alimentation, eau</a:t>
            </a:r>
          </a:p>
          <a:p>
            <a:pPr eaLnBrk="1" hangingPunct="1">
              <a:lnSpc>
                <a:spcPct val="80000"/>
              </a:lnSpc>
            </a:pPr>
            <a:endParaRPr lang="fr-FR" sz="2400" dirty="0"/>
          </a:p>
          <a:p>
            <a:pPr lvl="1" eaLnBrk="1" hangingPunct="1">
              <a:lnSpc>
                <a:spcPct val="80000"/>
              </a:lnSpc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</a:pPr>
            <a:endParaRPr lang="fr-FR" dirty="0" smtClean="0"/>
          </a:p>
        </p:txBody>
      </p:sp>
      <p:pic>
        <p:nvPicPr>
          <p:cNvPr id="15366" name="Picture 5" descr="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4863" y="0"/>
            <a:ext cx="71913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3830638"/>
            <a:ext cx="8229600" cy="533400"/>
          </a:xfrm>
        </p:spPr>
        <p:txBody>
          <a:bodyPr/>
          <a:lstStyle/>
          <a:p>
            <a:r>
              <a:rPr lang="fr-FR" dirty="0" smtClean="0"/>
              <a:t>BONS VOLS!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Championnat Interrégional Bretagne Grand-Ouest 2012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76535B5D-9DE5-4AA6-9B71-BC40EBD0B77D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9" y="2371725"/>
            <a:ext cx="857091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634205" y="1582738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r>
              <a:rPr lang="fr-FR" dirty="0" smtClean="0"/>
              <a:t>On vous attend au retour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652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D6399F71-A9DD-4746-AE68-A67578B0CDF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Organisation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914400"/>
            <a:ext cx="8382000" cy="5008563"/>
          </a:xfrm>
        </p:spPr>
        <p:txBody>
          <a:bodyPr/>
          <a:lstStyle/>
          <a:p>
            <a:pPr eaLnBrk="1" hangingPunct="1"/>
            <a:r>
              <a:rPr lang="fr-FR" sz="1800" dirty="0" smtClean="0"/>
              <a:t>Club Organisateurs :</a:t>
            </a:r>
          </a:p>
          <a:p>
            <a:pPr lvl="1" eaLnBrk="1" hangingPunct="1"/>
            <a:r>
              <a:rPr lang="fr-FR" sz="1600" dirty="0" smtClean="0"/>
              <a:t>Planeurs d’Ille-et-Vilaine</a:t>
            </a:r>
          </a:p>
          <a:p>
            <a:pPr lvl="2" eaLnBrk="1" hangingPunct="1"/>
            <a:r>
              <a:rPr lang="fr-FR" sz="1400" dirty="0" smtClean="0"/>
              <a:t>Avec le soutien du Comité Régional de Vol à Voile de Bretagne</a:t>
            </a:r>
          </a:p>
          <a:p>
            <a:pPr eaLnBrk="1" hangingPunct="1"/>
            <a:r>
              <a:rPr lang="fr-FR" sz="1800" dirty="0" smtClean="0"/>
              <a:t>Directeur de la compétition :</a:t>
            </a:r>
          </a:p>
          <a:p>
            <a:pPr lvl="1" eaLnBrk="1" hangingPunct="1"/>
            <a:r>
              <a:rPr lang="fr-FR" sz="1600" dirty="0" smtClean="0">
                <a:hlinkClick r:id="rId3"/>
              </a:rPr>
              <a:t>philippe@depechy.net</a:t>
            </a:r>
            <a:r>
              <a:rPr lang="fr-FR" sz="1600" dirty="0" smtClean="0"/>
              <a:t> : 06 14 48 38 76</a:t>
            </a:r>
          </a:p>
          <a:p>
            <a:pPr eaLnBrk="1" hangingPunct="1"/>
            <a:r>
              <a:rPr lang="fr-FR" sz="1800" dirty="0" smtClean="0"/>
              <a:t>Responsable logistique :</a:t>
            </a:r>
          </a:p>
          <a:p>
            <a:pPr lvl="1" eaLnBrk="1" hangingPunct="1"/>
            <a:r>
              <a:rPr lang="fr-FR" sz="1600" dirty="0">
                <a:hlinkClick r:id="rId4"/>
              </a:rPr>
              <a:t>l</a:t>
            </a:r>
            <a:r>
              <a:rPr lang="fr-FR" sz="1600" dirty="0" smtClean="0">
                <a:hlinkClick r:id="rId4"/>
              </a:rPr>
              <a:t>aurent.mourier@wanadoo.fr</a:t>
            </a:r>
            <a:r>
              <a:rPr lang="fr-FR" sz="1600" dirty="0" smtClean="0"/>
              <a:t> : </a:t>
            </a:r>
            <a:r>
              <a:rPr lang="fr-FR" sz="1600" dirty="0"/>
              <a:t>06 85 10 17 </a:t>
            </a:r>
            <a:r>
              <a:rPr lang="fr-FR" sz="1600" dirty="0" smtClean="0"/>
              <a:t>25</a:t>
            </a:r>
          </a:p>
          <a:p>
            <a:pPr eaLnBrk="1" hangingPunct="1"/>
            <a:r>
              <a:rPr lang="fr-FR" sz="1800" dirty="0"/>
              <a:t>Responsable remorqueurs :</a:t>
            </a:r>
          </a:p>
          <a:p>
            <a:pPr lvl="1" eaLnBrk="1" hangingPunct="1"/>
            <a:r>
              <a:rPr lang="fr-FR" sz="1600" dirty="0" smtClean="0">
                <a:hlinkClick r:id="rId5"/>
              </a:rPr>
              <a:t>gerard@depechy.net</a:t>
            </a:r>
            <a:r>
              <a:rPr lang="fr-FR" sz="1600" dirty="0" smtClean="0"/>
              <a:t> </a:t>
            </a:r>
            <a:r>
              <a:rPr lang="fr-FR" sz="1600" dirty="0"/>
              <a:t>: 06 </a:t>
            </a:r>
            <a:r>
              <a:rPr lang="fr-FR" sz="1600" dirty="0" smtClean="0"/>
              <a:t>09 73 65 93</a:t>
            </a:r>
            <a:endParaRPr lang="fr-FR" sz="1600" dirty="0"/>
          </a:p>
          <a:p>
            <a:pPr eaLnBrk="1" hangingPunct="1"/>
            <a:r>
              <a:rPr lang="fr-FR" sz="1800" dirty="0" smtClean="0"/>
              <a:t>Responsable mise en piste :</a:t>
            </a:r>
          </a:p>
          <a:p>
            <a:pPr lvl="1" eaLnBrk="1" hangingPunct="1"/>
            <a:r>
              <a:rPr lang="fr-FR" sz="1600" dirty="0"/>
              <a:t>François Bourgeon : </a:t>
            </a:r>
            <a:r>
              <a:rPr lang="fr-FR" sz="1600" dirty="0" smtClean="0"/>
              <a:t>06 85 60 76 53</a:t>
            </a:r>
          </a:p>
          <a:p>
            <a:pPr eaLnBrk="1" hangingPunct="1"/>
            <a:r>
              <a:rPr lang="fr-FR" sz="2000" dirty="0" smtClean="0"/>
              <a:t>Secrétariat-Comptabilité :</a:t>
            </a:r>
          </a:p>
          <a:p>
            <a:pPr lvl="1" eaLnBrk="1" hangingPunct="1"/>
            <a:r>
              <a:rPr lang="fr-FR" sz="1600" dirty="0" smtClean="0"/>
              <a:t>Patrick </a:t>
            </a:r>
            <a:r>
              <a:rPr lang="fr-FR" sz="1600" dirty="0" err="1" smtClean="0"/>
              <a:t>Duchesnay</a:t>
            </a:r>
            <a:r>
              <a:rPr lang="fr-FR" sz="1600" dirty="0"/>
              <a:t> : 06 08 51 82 19</a:t>
            </a:r>
          </a:p>
          <a:p>
            <a:pPr eaLnBrk="1" hangingPunct="1"/>
            <a:r>
              <a:rPr lang="fr-FR" sz="1800" dirty="0" smtClean="0"/>
              <a:t>PC Vache :</a:t>
            </a:r>
            <a:endParaRPr lang="fr-FR" sz="1800" dirty="0"/>
          </a:p>
          <a:p>
            <a:pPr lvl="1" eaLnBrk="1" hangingPunct="1"/>
            <a:r>
              <a:rPr lang="fr-FR" sz="1600" dirty="0"/>
              <a:t>06 52 45 03 </a:t>
            </a:r>
            <a:r>
              <a:rPr lang="fr-FR" sz="1600" dirty="0" smtClean="0"/>
              <a:t>41 (en secours </a:t>
            </a:r>
            <a:r>
              <a:rPr lang="fr-FR" sz="1600" dirty="0" smtClean="0"/>
              <a:t>02 </a:t>
            </a:r>
            <a:r>
              <a:rPr lang="fr-FR" sz="1600" dirty="0"/>
              <a:t>22 06 86 </a:t>
            </a:r>
            <a:r>
              <a:rPr lang="fr-FR" sz="1600" dirty="0" smtClean="0"/>
              <a:t>40)</a:t>
            </a:r>
            <a:endParaRPr lang="fr-FR" sz="1800" dirty="0" smtClean="0"/>
          </a:p>
          <a:p>
            <a:pPr eaLnBrk="1" hangingPunct="1"/>
            <a:endParaRPr lang="fr-FR" sz="1800" dirty="0" smtClean="0"/>
          </a:p>
        </p:txBody>
      </p:sp>
      <p:pic>
        <p:nvPicPr>
          <p:cNvPr id="7" name="Picture 6" descr="AddressBook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Fichiers de référence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Règlement, procédures locales, protocole, fichiers points de virage et espace aérien sont à télécharger sur :</a:t>
            </a:r>
          </a:p>
          <a:p>
            <a:pPr marL="0" indent="0" algn="ctr">
              <a:buNone/>
            </a:pPr>
            <a:r>
              <a:rPr lang="fr-FR" dirty="0">
                <a:hlinkClick r:id="rId2"/>
              </a:rPr>
              <a:t>http://soaringspot.com/regbzh2012/download</a:t>
            </a:r>
            <a:r>
              <a:rPr lang="fr-FR" dirty="0" smtClean="0">
                <a:hlinkClick r:id="rId2"/>
              </a:rPr>
              <a:t>/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Chaque concurrent est responsable :</a:t>
            </a:r>
          </a:p>
          <a:p>
            <a:pPr lvl="2"/>
            <a:r>
              <a:rPr lang="fr-FR" dirty="0" smtClean="0"/>
              <a:t>De prendre connaissance des règlements avant le jour de la première épreuve,</a:t>
            </a:r>
          </a:p>
          <a:p>
            <a:pPr lvl="2"/>
            <a:r>
              <a:rPr lang="fr-FR" dirty="0" smtClean="0"/>
              <a:t>De charge les bases de points de virage et espace aérien dans son système de navigation.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Championnat Interrégional Bretagne Grand-Ouest 2012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76535B5D-9DE5-4AA6-9B71-BC40EBD0B77D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438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D6399F71-A9DD-4746-AE68-A67578B0CDF0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0962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Conditions de participation obligatoires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95300"/>
            <a:ext cx="8382000" cy="5008563"/>
          </a:xfrm>
        </p:spPr>
        <p:txBody>
          <a:bodyPr/>
          <a:lstStyle/>
          <a:p>
            <a:pPr eaLnBrk="1" hangingPunct="1"/>
            <a:r>
              <a:rPr lang="fr-FR" sz="1400" dirty="0" smtClean="0"/>
              <a:t>Commandant de bord :</a:t>
            </a:r>
          </a:p>
          <a:p>
            <a:pPr lvl="1" eaLnBrk="1" hangingPunct="1"/>
            <a:r>
              <a:rPr lang="fr-FR" sz="1200" dirty="0" smtClean="0"/>
              <a:t>Licence FFVV 2012</a:t>
            </a:r>
          </a:p>
          <a:p>
            <a:pPr lvl="1" eaLnBrk="1" hangingPunct="1"/>
            <a:r>
              <a:rPr lang="fr-FR" sz="1200" dirty="0" smtClean="0"/>
              <a:t>Licence BPP valide</a:t>
            </a:r>
          </a:p>
          <a:p>
            <a:pPr lvl="1" eaLnBrk="1" hangingPunct="1"/>
            <a:r>
              <a:rPr lang="fr-FR" sz="1200" dirty="0" smtClean="0"/>
              <a:t>Autorisation campagne et  expérience récente suffisante</a:t>
            </a:r>
          </a:p>
          <a:p>
            <a:pPr lvl="1" eaLnBrk="1" hangingPunct="1"/>
            <a:r>
              <a:rPr lang="fr-FR" sz="1200" dirty="0" smtClean="0"/>
              <a:t>Certificat médical de non contre-indication à la pratique en compétition (sauf si la visite médicale </a:t>
            </a:r>
            <a:r>
              <a:rPr lang="fr-FR" sz="1200" dirty="0" err="1" smtClean="0"/>
              <a:t>aéro</a:t>
            </a:r>
            <a:r>
              <a:rPr lang="fr-FR" sz="1200" dirty="0" smtClean="0"/>
              <a:t> date de moins de 12 mois)</a:t>
            </a:r>
          </a:p>
          <a:p>
            <a:pPr lvl="2" eaLnBrk="1" hangingPunct="1"/>
            <a:r>
              <a:rPr lang="fr-FR" sz="1000" dirty="0" smtClean="0"/>
              <a:t>Délivrée par un médecin de famille, Si oubli, contacter sur place Patrick </a:t>
            </a:r>
            <a:r>
              <a:rPr lang="fr-FR" sz="1000" dirty="0" err="1" smtClean="0"/>
              <a:t>Duchesnay</a:t>
            </a:r>
            <a:r>
              <a:rPr lang="fr-FR" sz="1000" dirty="0" smtClean="0"/>
              <a:t>.</a:t>
            </a:r>
          </a:p>
          <a:p>
            <a:pPr lvl="1" eaLnBrk="1" hangingPunct="1"/>
            <a:r>
              <a:rPr lang="fr-FR" sz="1200" dirty="0"/>
              <a:t>Connaissance du règlement fédéral :</a:t>
            </a:r>
          </a:p>
          <a:p>
            <a:pPr lvl="2" eaLnBrk="1" hangingPunct="1"/>
            <a:r>
              <a:rPr lang="fr-FR" sz="1000" dirty="0" smtClean="0">
                <a:hlinkClick r:id="rId3"/>
              </a:rPr>
              <a:t>http</a:t>
            </a:r>
            <a:r>
              <a:rPr lang="fr-FR" sz="1000" dirty="0">
                <a:hlinkClick r:id="rId3"/>
              </a:rPr>
              <a:t>://</a:t>
            </a:r>
            <a:r>
              <a:rPr lang="fr-FR" sz="1000" dirty="0" smtClean="0">
                <a:hlinkClick r:id="rId3"/>
              </a:rPr>
              <a:t>ffvv.org/files/2012/03/5-reglement-competitions-federales-np-41.pdf</a:t>
            </a:r>
            <a:r>
              <a:rPr lang="fr-FR" sz="1000" dirty="0" smtClean="0"/>
              <a:t> </a:t>
            </a:r>
          </a:p>
          <a:p>
            <a:pPr eaLnBrk="1" hangingPunct="1"/>
            <a:r>
              <a:rPr lang="fr-FR" sz="1400" dirty="0" smtClean="0"/>
              <a:t>Planeur :</a:t>
            </a:r>
          </a:p>
          <a:p>
            <a:pPr lvl="1" eaLnBrk="1" hangingPunct="1"/>
            <a:r>
              <a:rPr lang="fr-FR" sz="1200" dirty="0" smtClean="0"/>
              <a:t>Assurance RC</a:t>
            </a:r>
          </a:p>
          <a:p>
            <a:pPr lvl="1" eaLnBrk="1" hangingPunct="1"/>
            <a:r>
              <a:rPr lang="fr-FR" sz="1200" dirty="0" smtClean="0"/>
              <a:t>CDN/CEN valides</a:t>
            </a:r>
          </a:p>
          <a:p>
            <a:pPr lvl="1" eaLnBrk="1" hangingPunct="1"/>
            <a:r>
              <a:rPr lang="fr-FR" sz="1200" dirty="0" smtClean="0"/>
              <a:t>FLARM</a:t>
            </a:r>
          </a:p>
          <a:p>
            <a:pPr lvl="1" eaLnBrk="1" hangingPunct="1"/>
            <a:r>
              <a:rPr lang="fr-FR" sz="1200" dirty="0" smtClean="0"/>
              <a:t>Marquage haute visibilité sur ailes et fuselage</a:t>
            </a:r>
          </a:p>
          <a:p>
            <a:pPr eaLnBrk="1" hangingPunct="1"/>
            <a:r>
              <a:rPr lang="fr-FR" sz="1400" dirty="0" smtClean="0"/>
              <a:t>Equipements :</a:t>
            </a:r>
          </a:p>
          <a:p>
            <a:pPr lvl="1" eaLnBrk="1" hangingPunct="1"/>
            <a:r>
              <a:rPr lang="fr-FR" sz="1200" dirty="0" smtClean="0"/>
              <a:t>Enregistreur(s) de vol</a:t>
            </a:r>
          </a:p>
          <a:p>
            <a:pPr lvl="1" eaLnBrk="1" hangingPunct="1"/>
            <a:r>
              <a:rPr lang="fr-FR" sz="1200" dirty="0" smtClean="0"/>
              <a:t>Système de navigation GPS avec visualisation des espaces aériens</a:t>
            </a:r>
          </a:p>
          <a:p>
            <a:pPr lvl="1" eaLnBrk="1" hangingPunct="1"/>
            <a:r>
              <a:rPr lang="fr-FR" sz="1200" dirty="0" smtClean="0"/>
              <a:t>Carte aéronautique à jour</a:t>
            </a:r>
          </a:p>
          <a:p>
            <a:pPr lvl="1" eaLnBrk="1" hangingPunct="1"/>
            <a:r>
              <a:rPr lang="fr-FR" sz="1200" dirty="0"/>
              <a:t>Table de conversion des niveaux de vol</a:t>
            </a:r>
          </a:p>
          <a:p>
            <a:pPr lvl="2" eaLnBrk="1" hangingPunct="1"/>
            <a:r>
              <a:rPr lang="fr-FR" sz="900" dirty="0">
                <a:hlinkClick r:id="rId4"/>
              </a:rPr>
              <a:t>http://ffvv.org/files/2011/01/6-np41a-conversion_niveaux_de_vol.pdf</a:t>
            </a:r>
            <a:r>
              <a:rPr lang="fr-FR" sz="900" dirty="0"/>
              <a:t> </a:t>
            </a:r>
            <a:endParaRPr lang="fr-FR" sz="1200" dirty="0" smtClean="0"/>
          </a:p>
          <a:p>
            <a:pPr lvl="1" eaLnBrk="1" hangingPunct="1"/>
            <a:r>
              <a:rPr lang="fr-FR" sz="1200" dirty="0" smtClean="0"/>
              <a:t>Radio VHF</a:t>
            </a:r>
          </a:p>
          <a:p>
            <a:pPr lvl="1" eaLnBrk="1" hangingPunct="1"/>
            <a:r>
              <a:rPr lang="fr-FR" sz="1200" dirty="0" smtClean="0"/>
              <a:t>Bob, lunette de soleil, gourde, parachute</a:t>
            </a:r>
          </a:p>
          <a:p>
            <a:pPr lvl="1" eaLnBrk="1" hangingPunct="1"/>
            <a:r>
              <a:rPr lang="fr-FR" sz="1200" dirty="0" smtClean="0"/>
              <a:t>Matériel de ballastage et bidons</a:t>
            </a:r>
          </a:p>
        </p:txBody>
      </p:sp>
      <p:pic>
        <p:nvPicPr>
          <p:cNvPr id="4102" name="Picture 4" descr="pilo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3100" y="0"/>
            <a:ext cx="8509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Saint-Sulpice (LFSS)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 l="2012" t="42048" r="7633" b="9897"/>
          <a:stretch>
            <a:fillRect/>
          </a:stretch>
        </p:blipFill>
        <p:spPr bwMode="auto">
          <a:xfrm>
            <a:off x="444500" y="876300"/>
            <a:ext cx="8699500" cy="36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84200" y="4699000"/>
            <a:ext cx="83820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Un superbe aérodrome, tout neuf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400" kern="0" dirty="0" smtClean="0">
                <a:solidFill>
                  <a:srgbClr val="FFFF66"/>
                </a:solidFill>
                <a:latin typeface="+mn-lt"/>
                <a:cs typeface="+mn-cs"/>
              </a:rPr>
              <a:t>Ses dimensions imposent beaucoup de vigilance lors des manipulations et stockages au sol.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8" name="Picture 3" descr="C:\Documents and Settings\DPVZ7130\Bureau\Download\iconWindso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0500" y="2743200"/>
            <a:ext cx="571500" cy="5715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 rot="5595830">
            <a:off x="1466047" y="2403730"/>
            <a:ext cx="6993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09</a:t>
            </a:r>
            <a:endParaRPr lang="fr-FR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6364837">
            <a:off x="6825447" y="2571686"/>
            <a:ext cx="6993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27</a:t>
            </a:r>
            <a:endParaRPr lang="fr-FR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Dimensions utilisables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 l="2012" t="42048" r="7633" b="9897"/>
          <a:stretch>
            <a:fillRect/>
          </a:stretch>
        </p:blipFill>
        <p:spPr bwMode="auto">
          <a:xfrm>
            <a:off x="444500" y="876300"/>
            <a:ext cx="8699500" cy="36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84200" y="4826000"/>
            <a:ext cx="83820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20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Entre les grillages : 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Longueur : 870m  x </a:t>
            </a:r>
            <a:r>
              <a:rPr lang="fr-FR" sz="2000" kern="0" dirty="0" smtClean="0">
                <a:solidFill>
                  <a:srgbClr val="FFFF66"/>
                </a:solidFill>
                <a:latin typeface="+mn-lt"/>
                <a:cs typeface="+mn-cs"/>
              </a:rPr>
              <a:t>Largeur : 110m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Piste balisée :</a:t>
            </a:r>
            <a:r>
              <a:rPr kumimoji="0" lang="fr-FR" sz="20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770m x 80m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1155700" y="2565400"/>
            <a:ext cx="6731000" cy="279400"/>
          </a:xfrm>
          <a:prstGeom prst="line">
            <a:avLst/>
          </a:prstGeom>
          <a:ln w="508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3886200" y="2298700"/>
            <a:ext cx="50800" cy="787400"/>
          </a:xfrm>
          <a:prstGeom prst="line">
            <a:avLst/>
          </a:prstGeom>
          <a:ln w="508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pied de page 3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fr-FR" smtClean="0"/>
              <a:t>Comité Régional de Vol à Voile de Bretagne</a:t>
            </a:r>
            <a:endParaRPr lang="fr-FR" dirty="0"/>
          </a:p>
        </p:txBody>
      </p:sp>
      <p:sp>
        <p:nvSpPr>
          <p:cNvPr id="28" name="Espace réservé de la date 4"/>
          <p:cNvSpPr>
            <a:spLocks noGrp="1"/>
          </p:cNvSpPr>
          <p:nvPr>
            <p:ph type="dt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fld id="{39479799-7EA2-45A2-9ED6-944349A8510D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Clôture</a:t>
            </a:r>
          </a:p>
        </p:txBody>
      </p:sp>
      <p:pic>
        <p:nvPicPr>
          <p:cNvPr id="9242" name="Picture 81" descr="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-114300"/>
            <a:ext cx="1054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 l="2012" t="42048" r="7633" b="9897"/>
          <a:stretch>
            <a:fillRect/>
          </a:stretch>
        </p:blipFill>
        <p:spPr bwMode="auto">
          <a:xfrm>
            <a:off x="444500" y="876300"/>
            <a:ext cx="8699500" cy="36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84200" y="4826000"/>
            <a:ext cx="83820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rouge : clôture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1 m de haut (2 mètres sur la partie sud)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1600" kern="0" dirty="0" smtClean="0">
                <a:solidFill>
                  <a:srgbClr val="FFFF66"/>
                </a:solidFill>
                <a:latin typeface="+mn-lt"/>
                <a:cs typeface="+mn-cs"/>
              </a:rPr>
              <a:t>L’unique accès par la route est par l’entrée à côté du hangar</a:t>
            </a:r>
            <a:endParaRPr kumimoji="0" lang="fr-FR" sz="1600" b="0" i="0" u="none" strike="noStrike" kern="0" cap="none" spc="0" normalizeH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965200" y="2133600"/>
            <a:ext cx="7378700" cy="1841500"/>
          </a:xfrm>
          <a:custGeom>
            <a:avLst/>
            <a:gdLst>
              <a:gd name="connsiteX0" fmla="*/ 723900 w 7378700"/>
              <a:gd name="connsiteY0" fmla="*/ 1854200 h 1854200"/>
              <a:gd name="connsiteX1" fmla="*/ 431800 w 7378700"/>
              <a:gd name="connsiteY1" fmla="*/ 1117600 h 1854200"/>
              <a:gd name="connsiteX2" fmla="*/ 0 w 7378700"/>
              <a:gd name="connsiteY2" fmla="*/ 38100 h 1854200"/>
              <a:gd name="connsiteX3" fmla="*/ 88900 w 7378700"/>
              <a:gd name="connsiteY3" fmla="*/ 0 h 1854200"/>
              <a:gd name="connsiteX4" fmla="*/ 6477000 w 7378700"/>
              <a:gd name="connsiteY4" fmla="*/ 254000 h 1854200"/>
              <a:gd name="connsiteX5" fmla="*/ 6642100 w 7378700"/>
              <a:gd name="connsiteY5" fmla="*/ 330200 h 1854200"/>
              <a:gd name="connsiteX6" fmla="*/ 7378700 w 7378700"/>
              <a:gd name="connsiteY6" fmla="*/ 1130300 h 1854200"/>
              <a:gd name="connsiteX7" fmla="*/ 7327900 w 7378700"/>
              <a:gd name="connsiteY7" fmla="*/ 1155700 h 1854200"/>
              <a:gd name="connsiteX8" fmla="*/ 2273300 w 7378700"/>
              <a:gd name="connsiteY8" fmla="*/ 901700 h 1854200"/>
              <a:gd name="connsiteX9" fmla="*/ 1460500 w 7378700"/>
              <a:gd name="connsiteY9" fmla="*/ 1282700 h 1854200"/>
              <a:gd name="connsiteX10" fmla="*/ 1600200 w 7378700"/>
              <a:gd name="connsiteY10" fmla="*/ 1549400 h 1854200"/>
              <a:gd name="connsiteX11" fmla="*/ 952500 w 7378700"/>
              <a:gd name="connsiteY11" fmla="*/ 1841500 h 1854200"/>
              <a:gd name="connsiteX12" fmla="*/ 723900 w 7378700"/>
              <a:gd name="connsiteY12" fmla="*/ 1854200 h 1854200"/>
              <a:gd name="connsiteX0" fmla="*/ 673100 w 7378700"/>
              <a:gd name="connsiteY0" fmla="*/ 1790700 h 1841500"/>
              <a:gd name="connsiteX1" fmla="*/ 431800 w 7378700"/>
              <a:gd name="connsiteY1" fmla="*/ 1117600 h 1841500"/>
              <a:gd name="connsiteX2" fmla="*/ 0 w 7378700"/>
              <a:gd name="connsiteY2" fmla="*/ 38100 h 1841500"/>
              <a:gd name="connsiteX3" fmla="*/ 88900 w 7378700"/>
              <a:gd name="connsiteY3" fmla="*/ 0 h 1841500"/>
              <a:gd name="connsiteX4" fmla="*/ 6477000 w 7378700"/>
              <a:gd name="connsiteY4" fmla="*/ 254000 h 1841500"/>
              <a:gd name="connsiteX5" fmla="*/ 6642100 w 7378700"/>
              <a:gd name="connsiteY5" fmla="*/ 330200 h 1841500"/>
              <a:gd name="connsiteX6" fmla="*/ 7378700 w 7378700"/>
              <a:gd name="connsiteY6" fmla="*/ 1130300 h 1841500"/>
              <a:gd name="connsiteX7" fmla="*/ 7327900 w 7378700"/>
              <a:gd name="connsiteY7" fmla="*/ 1155700 h 1841500"/>
              <a:gd name="connsiteX8" fmla="*/ 2273300 w 7378700"/>
              <a:gd name="connsiteY8" fmla="*/ 901700 h 1841500"/>
              <a:gd name="connsiteX9" fmla="*/ 1460500 w 7378700"/>
              <a:gd name="connsiteY9" fmla="*/ 1282700 h 1841500"/>
              <a:gd name="connsiteX10" fmla="*/ 1600200 w 7378700"/>
              <a:gd name="connsiteY10" fmla="*/ 1549400 h 1841500"/>
              <a:gd name="connsiteX11" fmla="*/ 952500 w 7378700"/>
              <a:gd name="connsiteY11" fmla="*/ 1841500 h 1841500"/>
              <a:gd name="connsiteX12" fmla="*/ 673100 w 7378700"/>
              <a:gd name="connsiteY12" fmla="*/ 1790700 h 1841500"/>
              <a:gd name="connsiteX0" fmla="*/ 673100 w 7378700"/>
              <a:gd name="connsiteY0" fmla="*/ 1714500 h 1841500"/>
              <a:gd name="connsiteX1" fmla="*/ 431800 w 7378700"/>
              <a:gd name="connsiteY1" fmla="*/ 1117600 h 1841500"/>
              <a:gd name="connsiteX2" fmla="*/ 0 w 7378700"/>
              <a:gd name="connsiteY2" fmla="*/ 38100 h 1841500"/>
              <a:gd name="connsiteX3" fmla="*/ 88900 w 7378700"/>
              <a:gd name="connsiteY3" fmla="*/ 0 h 1841500"/>
              <a:gd name="connsiteX4" fmla="*/ 6477000 w 7378700"/>
              <a:gd name="connsiteY4" fmla="*/ 254000 h 1841500"/>
              <a:gd name="connsiteX5" fmla="*/ 6642100 w 7378700"/>
              <a:gd name="connsiteY5" fmla="*/ 330200 h 1841500"/>
              <a:gd name="connsiteX6" fmla="*/ 7378700 w 7378700"/>
              <a:gd name="connsiteY6" fmla="*/ 1130300 h 1841500"/>
              <a:gd name="connsiteX7" fmla="*/ 7327900 w 7378700"/>
              <a:gd name="connsiteY7" fmla="*/ 1155700 h 1841500"/>
              <a:gd name="connsiteX8" fmla="*/ 2273300 w 7378700"/>
              <a:gd name="connsiteY8" fmla="*/ 901700 h 1841500"/>
              <a:gd name="connsiteX9" fmla="*/ 1460500 w 7378700"/>
              <a:gd name="connsiteY9" fmla="*/ 1282700 h 1841500"/>
              <a:gd name="connsiteX10" fmla="*/ 1600200 w 7378700"/>
              <a:gd name="connsiteY10" fmla="*/ 1549400 h 1841500"/>
              <a:gd name="connsiteX11" fmla="*/ 952500 w 7378700"/>
              <a:gd name="connsiteY11" fmla="*/ 1841500 h 1841500"/>
              <a:gd name="connsiteX12" fmla="*/ 673100 w 7378700"/>
              <a:gd name="connsiteY12" fmla="*/ 171450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78700" h="1841500">
                <a:moveTo>
                  <a:pt x="673100" y="1714500"/>
                </a:moveTo>
                <a:lnTo>
                  <a:pt x="431800" y="1117600"/>
                </a:lnTo>
                <a:lnTo>
                  <a:pt x="0" y="38100"/>
                </a:lnTo>
                <a:lnTo>
                  <a:pt x="88900" y="0"/>
                </a:lnTo>
                <a:lnTo>
                  <a:pt x="6477000" y="254000"/>
                </a:lnTo>
                <a:lnTo>
                  <a:pt x="6642100" y="330200"/>
                </a:lnTo>
                <a:lnTo>
                  <a:pt x="7378700" y="1130300"/>
                </a:lnTo>
                <a:lnTo>
                  <a:pt x="7327900" y="1155700"/>
                </a:lnTo>
                <a:lnTo>
                  <a:pt x="2273300" y="901700"/>
                </a:lnTo>
                <a:lnTo>
                  <a:pt x="1460500" y="1282700"/>
                </a:lnTo>
                <a:lnTo>
                  <a:pt x="1600200" y="1549400"/>
                </a:lnTo>
                <a:lnTo>
                  <a:pt x="952500" y="1841500"/>
                </a:lnTo>
                <a:lnTo>
                  <a:pt x="673100" y="1714500"/>
                </a:lnTo>
                <a:close/>
              </a:path>
            </a:pathLst>
          </a:custGeom>
          <a:noFill/>
          <a:ln w="603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" descr="Cach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2600" y="2413000"/>
            <a:ext cx="584200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ach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800" y="2578100"/>
            <a:ext cx="584200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80808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80808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3407</TotalTime>
  <Words>1790</Words>
  <Application>Microsoft Office PowerPoint</Application>
  <PresentationFormat>Affichage à l'écran (4:3)</PresentationFormat>
  <Paragraphs>340</Paragraphs>
  <Slides>32</Slides>
  <Notes>29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Modèle par défaut</vt:lpstr>
      <vt:lpstr>Self-Briefing</vt:lpstr>
      <vt:lpstr>Sommaire</vt:lpstr>
      <vt:lpstr>Bienvenue chez les Planeurs d’Ille-et-Vilaine</vt:lpstr>
      <vt:lpstr>Organisation</vt:lpstr>
      <vt:lpstr>Fichiers de référence</vt:lpstr>
      <vt:lpstr>Conditions de participation obligatoires</vt:lpstr>
      <vt:lpstr>Saint-Sulpice (LFSS)</vt:lpstr>
      <vt:lpstr>Dimensions utilisables</vt:lpstr>
      <vt:lpstr>Clôture</vt:lpstr>
      <vt:lpstr>Accès</vt:lpstr>
      <vt:lpstr>Briefing et Affichage</vt:lpstr>
      <vt:lpstr>Parking voitures</vt:lpstr>
      <vt:lpstr>Camping rustique et lieux de vie</vt:lpstr>
      <vt:lpstr>Plan de l’aérodrome : Ballastage</vt:lpstr>
      <vt:lpstr>Stockage planeurs et remorques</vt:lpstr>
      <vt:lpstr>Mise en piste – Grille 09</vt:lpstr>
      <vt:lpstr>Grille 09</vt:lpstr>
      <vt:lpstr>Grille 27</vt:lpstr>
      <vt:lpstr>Grille 27</vt:lpstr>
      <vt:lpstr>Atterrissage 27 pendant les décollages</vt:lpstr>
      <vt:lpstr>Arrivée 27</vt:lpstr>
      <vt:lpstr>Atterrissage 09 pendant les décollages</vt:lpstr>
      <vt:lpstr>Arrivée 09</vt:lpstr>
      <vt:lpstr>Tour de piste durant la compétition</vt:lpstr>
      <vt:lpstr>Retrouver l’aérodrome en vol</vt:lpstr>
      <vt:lpstr>Espace Aérien</vt:lpstr>
      <vt:lpstr>ZRT Spéciales Championnat</vt:lpstr>
      <vt:lpstr>ZRT Speciales Championnat</vt:lpstr>
      <vt:lpstr>Procédures Radio</vt:lpstr>
      <vt:lpstr>Déloggage</vt:lpstr>
      <vt:lpstr>Sécurité</vt:lpstr>
      <vt:lpstr>BONS VOLS!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Philippe</cp:lastModifiedBy>
  <cp:revision>203</cp:revision>
  <dcterms:created xsi:type="dcterms:W3CDTF">1601-01-01T00:00:00Z</dcterms:created>
  <dcterms:modified xsi:type="dcterms:W3CDTF">2012-05-08T14:49:09Z</dcterms:modified>
</cp:coreProperties>
</file>