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0" r:id="rId3"/>
    <p:sldId id="515" r:id="rId4"/>
    <p:sldId id="558" r:id="rId5"/>
    <p:sldId id="541" r:id="rId6"/>
    <p:sldId id="553" r:id="rId7"/>
    <p:sldId id="542" r:id="rId8"/>
    <p:sldId id="559" r:id="rId9"/>
    <p:sldId id="543" r:id="rId10"/>
    <p:sldId id="544" r:id="rId11"/>
    <p:sldId id="552" r:id="rId12"/>
    <p:sldId id="550" r:id="rId13"/>
    <p:sldId id="554" r:id="rId14"/>
    <p:sldId id="545" r:id="rId15"/>
    <p:sldId id="560" r:id="rId16"/>
    <p:sldId id="555" r:id="rId17"/>
    <p:sldId id="549" r:id="rId18"/>
    <p:sldId id="556" r:id="rId19"/>
    <p:sldId id="548" r:id="rId20"/>
    <p:sldId id="547" r:id="rId21"/>
    <p:sldId id="557" r:id="rId22"/>
    <p:sldId id="524" r:id="rId23"/>
    <p:sldId id="535" r:id="rId24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AA906"/>
    <a:srgbClr val="CCFF33"/>
    <a:srgbClr val="800000"/>
    <a:srgbClr val="161642"/>
    <a:srgbClr val="FFFF66"/>
    <a:srgbClr val="E1F244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682" autoAdjust="0"/>
    <p:restoredTop sz="94660"/>
  </p:normalViewPr>
  <p:slideViewPr>
    <p:cSldViewPr snapToGrid="0">
      <p:cViewPr varScale="1">
        <p:scale>
          <a:sx n="87" d="100"/>
          <a:sy n="87" d="100"/>
        </p:scale>
        <p:origin x="-13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2298" y="-12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9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9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441A9135-7212-4A83-86B7-035074813A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151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1781"/>
            <a:ext cx="5678824" cy="460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D824BFFE-D79F-4DB5-AE12-05B9BADA7D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636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2AA928E-BF40-4E72-8D0A-FACC84C55F7D}" type="slidenum">
              <a:rPr lang="fr-FR" smtClean="0">
                <a:latin typeface="Times New Roman" pitchFamily="18" charset="0"/>
              </a:rPr>
              <a:pPr eaLnBrk="1" hangingPunct="1"/>
              <a:t>1</a:t>
            </a:fld>
            <a:endParaRPr lang="fr-FR" smtClean="0"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6E97C21-98FA-4E75-B403-73AC2D090BE7}" type="slidenum">
              <a:rPr lang="fr-FR" smtClean="0">
                <a:latin typeface="Times New Roman" pitchFamily="18" charset="0"/>
              </a:rPr>
              <a:pPr eaLnBrk="1" hangingPunct="1"/>
              <a:t>13</a:t>
            </a:fld>
            <a:endParaRPr lang="fr-FR" smtClean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6E97C21-98FA-4E75-B403-73AC2D090BE7}" type="slidenum">
              <a:rPr lang="fr-FR" smtClean="0">
                <a:latin typeface="Times New Roman" pitchFamily="18" charset="0"/>
              </a:rPr>
              <a:pPr eaLnBrk="1" hangingPunct="1"/>
              <a:t>16</a:t>
            </a:fld>
            <a:endParaRPr lang="fr-FR" smtClean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6E97C21-98FA-4E75-B403-73AC2D090BE7}" type="slidenum">
              <a:rPr lang="fr-FR" smtClean="0">
                <a:latin typeface="Times New Roman" pitchFamily="18" charset="0"/>
              </a:rPr>
              <a:pPr eaLnBrk="1" hangingPunct="1"/>
              <a:t>18</a:t>
            </a:fld>
            <a:endParaRPr lang="fr-FR" smtClean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6E97C21-98FA-4E75-B403-73AC2D090BE7}" type="slidenum">
              <a:rPr lang="fr-FR" smtClean="0">
                <a:latin typeface="Times New Roman" pitchFamily="18" charset="0"/>
              </a:rPr>
              <a:pPr eaLnBrk="1" hangingPunct="1"/>
              <a:t>21</a:t>
            </a:fld>
            <a:endParaRPr lang="fr-FR" smtClean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24BFFE-D79F-4DB5-AE12-05B9BADA7D36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24BFFE-D79F-4DB5-AE12-05B9BADA7D36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6E97C21-98FA-4E75-B403-73AC2D090BE7}" type="slidenum">
              <a:rPr lang="fr-FR" smtClean="0">
                <a:latin typeface="Times New Roman" pitchFamily="18" charset="0"/>
              </a:rPr>
              <a:pPr eaLnBrk="1" hangingPunct="1"/>
              <a:t>2</a:t>
            </a:fld>
            <a:endParaRPr lang="fr-FR" smtClean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24BFFE-D79F-4DB5-AE12-05B9BADA7D36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24BFFE-D79F-4DB5-AE12-05B9BADA7D36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24BFFE-D79F-4DB5-AE12-05B9BADA7D36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6E97C21-98FA-4E75-B403-73AC2D090BE7}" type="slidenum">
              <a:rPr lang="fr-FR" smtClean="0">
                <a:latin typeface="Times New Roman" pitchFamily="18" charset="0"/>
              </a:rPr>
              <a:pPr eaLnBrk="1" hangingPunct="1"/>
              <a:t>6</a:t>
            </a:fld>
            <a:endParaRPr lang="fr-FR" smtClean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24BFFE-D79F-4DB5-AE12-05B9BADA7D36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24BFFE-D79F-4DB5-AE12-05B9BADA7D36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6E97C21-98FA-4E75-B403-73AC2D090BE7}" type="slidenum">
              <a:rPr lang="fr-FR" smtClean="0">
                <a:latin typeface="Times New Roman" pitchFamily="18" charset="0"/>
              </a:rPr>
              <a:pPr eaLnBrk="1" hangingPunct="1"/>
              <a:t>11</a:t>
            </a:fld>
            <a:endParaRPr lang="fr-FR" smtClean="0"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588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454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24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24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4762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34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84200" y="990600"/>
            <a:ext cx="3975100" cy="50085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711700" y="990600"/>
            <a:ext cx="3975100" cy="24272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711700" y="3570288"/>
            <a:ext cx="3975100" cy="24288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720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34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84200" y="990600"/>
            <a:ext cx="3975100" cy="50085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711700" y="990600"/>
            <a:ext cx="3975100" cy="24272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711700" y="3570288"/>
            <a:ext cx="3975100" cy="24288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8849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34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584200" y="990600"/>
            <a:ext cx="8102600" cy="5008563"/>
          </a:xfrm>
        </p:spPr>
        <p:txBody>
          <a:bodyPr/>
          <a:lstStyle/>
          <a:p>
            <a:pPr lv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646033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34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84200" y="990600"/>
            <a:ext cx="3975100" cy="50085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1700" y="990600"/>
            <a:ext cx="3975100" cy="50085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084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341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04207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84200" y="990600"/>
            <a:ext cx="3975100" cy="5008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1700" y="990600"/>
            <a:ext cx="3975100" cy="5008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586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877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5573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466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384628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58002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IMG_270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2" t="3282" r="25264" b="3709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4200" y="990600"/>
            <a:ext cx="8102600" cy="500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9" name="WordArt 17"/>
          <p:cNvSpPr>
            <a:spLocks noChangeArrowheads="1" noChangeShapeType="1" noTextEdit="1"/>
          </p:cNvSpPr>
          <p:nvPr/>
        </p:nvSpPr>
        <p:spPr bwMode="auto">
          <a:xfrm rot="-5400000">
            <a:off x="-2339975" y="2660650"/>
            <a:ext cx="5238750" cy="2921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i="1" kern="10">
                <a:ln w="9525">
                  <a:solidFill>
                    <a:srgbClr val="EAEAEA"/>
                  </a:solidFill>
                  <a:round/>
                  <a:headEnd/>
                  <a:tailEnd/>
                </a:ln>
                <a:noFill/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www.planeur-bretagne.fr</a:t>
            </a:r>
          </a:p>
        </p:txBody>
      </p:sp>
      <p:pic>
        <p:nvPicPr>
          <p:cNvPr id="1031" name="Picture 7" descr="FFVV-logo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4" t="9525" r="16287" b="14035"/>
          <a:stretch>
            <a:fillRect/>
          </a:stretch>
        </p:blipFill>
        <p:spPr bwMode="auto">
          <a:xfrm>
            <a:off x="7640638" y="5808663"/>
            <a:ext cx="1503362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Text Box 10"/>
          <p:cNvSpPr txBox="1">
            <a:spLocks noChangeArrowheads="1"/>
          </p:cNvSpPr>
          <p:nvPr userDrawn="1"/>
        </p:nvSpPr>
        <p:spPr bwMode="auto">
          <a:xfrm>
            <a:off x="1371600" y="6388100"/>
            <a:ext cx="668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fr-FR"/>
          </a:p>
        </p:txBody>
      </p:sp>
      <p:sp>
        <p:nvSpPr>
          <p:cNvPr id="2059" name="Text Box 11"/>
          <p:cNvSpPr txBox="1">
            <a:spLocks noChangeArrowheads="1"/>
          </p:cNvSpPr>
          <p:nvPr userDrawn="1"/>
        </p:nvSpPr>
        <p:spPr bwMode="auto">
          <a:xfrm>
            <a:off x="2527300" y="6553200"/>
            <a:ext cx="563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fr-FR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Comité Régional de Vol à Voile de Bretagne                      </a:t>
            </a:r>
            <a:fld id="{607F45D6-8F97-437D-B146-41F119B3C5AF}" type="slidenum">
              <a:rPr lang="fr-FR" sz="1400">
                <a:effectLst>
                  <a:outerShdw blurRad="38100" dist="38100" dir="2700000" algn="tl">
                    <a:srgbClr val="C0C0C0"/>
                  </a:outerShdw>
                </a:effectLst>
              </a:rPr>
              <a:pPr algn="r">
                <a:spcBef>
                  <a:spcPct val="50000"/>
                </a:spcBef>
                <a:defRPr/>
              </a:pPr>
              <a:t>‹N°›</a:t>
            </a:fld>
            <a:endParaRPr lang="fr-FR" sz="1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FFFF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16164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i="1">
          <a:solidFill>
            <a:srgbClr val="800000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eur-bretagne.fr/" TargetMode="External"/><Relationship Id="rId2" Type="http://schemas.openxmlformats.org/officeDocument/2006/relationships/hyperlink" Target="mailto:president@planeur-bretagne.f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8000" y="3502025"/>
            <a:ext cx="8509000" cy="771525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solidFill>
                  <a:srgbClr val="E1F244"/>
                </a:solidFill>
              </a:rPr>
              <a:t>Aéronef Remorqueur </a:t>
            </a:r>
            <a:r>
              <a:rPr lang="fr-FR" dirty="0">
                <a:solidFill>
                  <a:srgbClr val="E1F244"/>
                </a:solidFill>
              </a:rPr>
              <a:t>R</a:t>
            </a:r>
            <a:r>
              <a:rPr lang="fr-FR" dirty="0" smtClean="0">
                <a:solidFill>
                  <a:srgbClr val="E1F244"/>
                </a:solidFill>
              </a:rPr>
              <a:t>égional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51706" y="4521200"/>
            <a:ext cx="7391400" cy="7493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2400" b="1" dirty="0" smtClean="0">
                <a:solidFill>
                  <a:schemeClr val="bg1"/>
                </a:solidFill>
              </a:rPr>
              <a:t>Note </a:t>
            </a:r>
            <a:r>
              <a:rPr lang="fr-FR" sz="2400" b="1" smtClean="0">
                <a:solidFill>
                  <a:schemeClr val="bg1"/>
                </a:solidFill>
              </a:rPr>
              <a:t>d’Opportunité Régionale</a:t>
            </a:r>
            <a:endParaRPr lang="fr-FR" sz="24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fr-FR" sz="20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4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11 juillet 2014</a:t>
            </a:r>
            <a:endParaRPr lang="fr-FR" sz="2400" b="1" dirty="0" smtClean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2" name="Picture 6" descr="logo_planeurbretagne_avectexte_3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649" y="392662"/>
            <a:ext cx="2957513" cy="29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 d’appareils candidats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4200" y="990600"/>
            <a:ext cx="7391400" cy="5008563"/>
          </a:xfrm>
        </p:spPr>
        <p:txBody>
          <a:bodyPr/>
          <a:lstStyle/>
          <a:p>
            <a:r>
              <a:rPr lang="fr-FR" dirty="0" err="1" smtClean="0"/>
              <a:t>Ikarus</a:t>
            </a:r>
            <a:r>
              <a:rPr lang="fr-FR" dirty="0" smtClean="0"/>
              <a:t> C42C (catégorie ULM)</a:t>
            </a:r>
          </a:p>
          <a:p>
            <a:pPr lvl="1"/>
            <a:r>
              <a:rPr lang="fr-FR" dirty="0" smtClean="0"/>
              <a:t>Budget équipé neuf : 83k€</a:t>
            </a:r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r>
              <a:rPr lang="fr-FR" dirty="0" err="1" smtClean="0"/>
              <a:t>Aerospool</a:t>
            </a:r>
            <a:r>
              <a:rPr lang="fr-FR" dirty="0" smtClean="0"/>
              <a:t> WT9 </a:t>
            </a:r>
            <a:r>
              <a:rPr lang="fr-FR" dirty="0" err="1" smtClean="0"/>
              <a:t>Dynamic</a:t>
            </a:r>
            <a:r>
              <a:rPr lang="fr-FR" dirty="0" smtClean="0"/>
              <a:t> (catégorie ULM)</a:t>
            </a:r>
          </a:p>
          <a:p>
            <a:pPr lvl="1"/>
            <a:r>
              <a:rPr lang="fr-FR" dirty="0" smtClean="0"/>
              <a:t>Budget équipé neuf : 110k€</a:t>
            </a:r>
          </a:p>
          <a:p>
            <a:pPr lvl="1"/>
            <a:r>
              <a:rPr lang="fr-FR" dirty="0" smtClean="0"/>
              <a:t>Budget équipé occasion : 80k€</a:t>
            </a:r>
            <a:endParaRPr lang="fr-FR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979062"/>
            <a:ext cx="2857500" cy="18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762045"/>
            <a:ext cx="2857500" cy="1973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8976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" t="6026" r="2980" b="60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0825"/>
            <a:ext cx="7772400" cy="492125"/>
          </a:xfrm>
        </p:spPr>
        <p:txBody>
          <a:bodyPr/>
          <a:lstStyle/>
          <a:p>
            <a:pPr eaLnBrk="1" hangingPunct="1">
              <a:defRPr/>
            </a:pPr>
            <a:r>
              <a:rPr lang="fr-FR" sz="2800" dirty="0" smtClean="0"/>
              <a:t>Présentation du projet</a:t>
            </a:r>
            <a:br>
              <a:rPr lang="fr-FR" sz="2800" dirty="0" smtClean="0"/>
            </a:br>
            <a:r>
              <a:rPr lang="fr-FR" sz="2800" dirty="0" smtClean="0"/>
              <a:t>Remorqueur Régional Bretagne</a:t>
            </a:r>
            <a:endParaRPr lang="fr-FR" sz="2800" dirty="0"/>
          </a:p>
        </p:txBody>
      </p:sp>
      <p:pic>
        <p:nvPicPr>
          <p:cNvPr id="7" name="Picture 6" descr="logo_planeurbretagne_avectexte_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0" y="304165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rme libre 1"/>
          <p:cNvSpPr/>
          <p:nvPr/>
        </p:nvSpPr>
        <p:spPr>
          <a:xfrm>
            <a:off x="1917700" y="2095500"/>
            <a:ext cx="4597400" cy="3543300"/>
          </a:xfrm>
          <a:custGeom>
            <a:avLst/>
            <a:gdLst>
              <a:gd name="connsiteX0" fmla="*/ 0 w 3632200"/>
              <a:gd name="connsiteY0" fmla="*/ 2489200 h 2489200"/>
              <a:gd name="connsiteX1" fmla="*/ 2209800 w 3632200"/>
              <a:gd name="connsiteY1" fmla="*/ 1295400 h 2489200"/>
              <a:gd name="connsiteX2" fmla="*/ 3632200 w 3632200"/>
              <a:gd name="connsiteY2" fmla="*/ 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2200" h="2489200">
                <a:moveTo>
                  <a:pt x="0" y="2489200"/>
                </a:moveTo>
                <a:cubicBezTo>
                  <a:pt x="802216" y="2099733"/>
                  <a:pt x="1604433" y="1710267"/>
                  <a:pt x="2209800" y="1295400"/>
                </a:cubicBezTo>
                <a:cubicBezTo>
                  <a:pt x="2815167" y="880533"/>
                  <a:pt x="3403600" y="162983"/>
                  <a:pt x="36322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90850" y="2054225"/>
            <a:ext cx="6051550" cy="30289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1800" b="1" dirty="0"/>
              <a:t> </a:t>
            </a:r>
            <a:r>
              <a:rPr lang="fr-FR" sz="2400" b="1" dirty="0" smtClean="0"/>
              <a:t>Constats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400" b="1" dirty="0"/>
              <a:t> </a:t>
            </a:r>
            <a:r>
              <a:rPr lang="fr-FR" sz="2400" b="1" dirty="0" smtClean="0"/>
              <a:t>Besoin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400" b="1" dirty="0" smtClean="0"/>
              <a:t> Critères de choix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400" b="1" dirty="0"/>
              <a:t> </a:t>
            </a:r>
            <a:r>
              <a:rPr lang="fr-FR" sz="2400" b="1" dirty="0" smtClean="0"/>
              <a:t>Calendrier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400" b="1" dirty="0"/>
              <a:t> </a:t>
            </a:r>
            <a:r>
              <a:rPr lang="fr-FR" sz="2400" b="1" dirty="0" smtClean="0"/>
              <a:t>Plan de financement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400" b="1" dirty="0"/>
              <a:t> </a:t>
            </a:r>
            <a:r>
              <a:rPr lang="fr-FR" sz="2400" b="1" dirty="0" smtClean="0"/>
              <a:t>Contacts</a:t>
            </a:r>
          </a:p>
        </p:txBody>
      </p:sp>
    </p:spTree>
    <p:extLst>
      <p:ext uri="{BB962C8B-B14F-4D97-AF65-F5344CB8AC3E}">
        <p14:creationId xmlns:p14="http://schemas.microsoft.com/office/powerpoint/2010/main" val="344912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Calendrier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r>
              <a:rPr lang="fr-F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Printemps-été </a:t>
            </a:r>
            <a:r>
              <a:rPr lang="fr-F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 </a:t>
            </a:r>
            <a:r>
              <a:rPr lang="fr-FR" dirty="0" smtClean="0"/>
              <a:t>: Accords de financement</a:t>
            </a:r>
          </a:p>
          <a:p>
            <a:endParaRPr lang="fr-FR" dirty="0"/>
          </a:p>
          <a:p>
            <a:r>
              <a:rPr lang="fr-F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Automne 2014 </a:t>
            </a:r>
            <a:r>
              <a:rPr lang="fr-FR" dirty="0" smtClean="0"/>
              <a:t>: Commande du remorqueur</a:t>
            </a:r>
          </a:p>
          <a:p>
            <a:endParaRPr lang="fr-FR" dirty="0" smtClean="0"/>
          </a:p>
          <a:p>
            <a:r>
              <a:rPr lang="fr-FR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Hiver 2014 </a:t>
            </a:r>
            <a:r>
              <a:rPr lang="fr-FR" dirty="0" smtClean="0"/>
              <a:t>: Mise en service du remorqueur pour la haute saison en Bretagne</a:t>
            </a:r>
            <a:endParaRPr lang="fr-FR" dirty="0"/>
          </a:p>
        </p:txBody>
      </p:sp>
      <p:pic>
        <p:nvPicPr>
          <p:cNvPr id="4" name="Picture 84" descr="Calend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313" y="136477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1897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" t="6026" r="2980" b="60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0825"/>
            <a:ext cx="7772400" cy="492125"/>
          </a:xfrm>
        </p:spPr>
        <p:txBody>
          <a:bodyPr/>
          <a:lstStyle/>
          <a:p>
            <a:pPr eaLnBrk="1" hangingPunct="1">
              <a:defRPr/>
            </a:pPr>
            <a:r>
              <a:rPr lang="fr-FR" sz="2800" dirty="0" smtClean="0"/>
              <a:t>Présentation du projet</a:t>
            </a:r>
            <a:br>
              <a:rPr lang="fr-FR" sz="2800" dirty="0" smtClean="0"/>
            </a:br>
            <a:r>
              <a:rPr lang="fr-FR" sz="2800" dirty="0" smtClean="0"/>
              <a:t>Remorqueur Régional Bretagne</a:t>
            </a:r>
            <a:endParaRPr lang="fr-FR" sz="2800" dirty="0"/>
          </a:p>
        </p:txBody>
      </p:sp>
      <p:pic>
        <p:nvPicPr>
          <p:cNvPr id="7" name="Picture 6" descr="logo_planeurbretagne_avectexte_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13055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rme libre 1"/>
          <p:cNvSpPr/>
          <p:nvPr/>
        </p:nvSpPr>
        <p:spPr>
          <a:xfrm>
            <a:off x="1917700" y="2095500"/>
            <a:ext cx="4597400" cy="3543300"/>
          </a:xfrm>
          <a:custGeom>
            <a:avLst/>
            <a:gdLst>
              <a:gd name="connsiteX0" fmla="*/ 0 w 3632200"/>
              <a:gd name="connsiteY0" fmla="*/ 2489200 h 2489200"/>
              <a:gd name="connsiteX1" fmla="*/ 2209800 w 3632200"/>
              <a:gd name="connsiteY1" fmla="*/ 1295400 h 2489200"/>
              <a:gd name="connsiteX2" fmla="*/ 3632200 w 3632200"/>
              <a:gd name="connsiteY2" fmla="*/ 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2200" h="2489200">
                <a:moveTo>
                  <a:pt x="0" y="2489200"/>
                </a:moveTo>
                <a:cubicBezTo>
                  <a:pt x="802216" y="2099733"/>
                  <a:pt x="1604433" y="1710267"/>
                  <a:pt x="2209800" y="1295400"/>
                </a:cubicBezTo>
                <a:cubicBezTo>
                  <a:pt x="2815167" y="880533"/>
                  <a:pt x="3403600" y="162983"/>
                  <a:pt x="36322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19375" y="2359025"/>
            <a:ext cx="6423025" cy="30289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1600" b="1" dirty="0"/>
              <a:t> </a:t>
            </a:r>
            <a:r>
              <a:rPr lang="fr-FR" sz="2000" b="1" dirty="0" smtClean="0"/>
              <a:t>Constats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Besoin et Critères de choix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Calendrier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Plan de financement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Contacts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1 : Devis 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2 : Centre Entrainement Régional</a:t>
            </a:r>
          </a:p>
        </p:txBody>
      </p:sp>
    </p:spTree>
    <p:extLst>
      <p:ext uri="{BB962C8B-B14F-4D97-AF65-F5344CB8AC3E}">
        <p14:creationId xmlns:p14="http://schemas.microsoft.com/office/powerpoint/2010/main" val="265435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de financement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667791" y="3146560"/>
            <a:ext cx="8102600" cy="1731963"/>
          </a:xfrm>
        </p:spPr>
        <p:txBody>
          <a:bodyPr/>
          <a:lstStyle/>
          <a:p>
            <a:r>
              <a:rPr lang="fr-FR" sz="2000" dirty="0" smtClean="0"/>
              <a:t>Le CRVVB n’a pas les ressources financières pour autofinancer l’équipement.</a:t>
            </a:r>
          </a:p>
          <a:p>
            <a:pPr lvl="1"/>
            <a:r>
              <a:rPr lang="fr-FR" sz="1600" dirty="0" smtClean="0"/>
              <a:t>Nécessité d’obtenir </a:t>
            </a:r>
            <a:r>
              <a:rPr lang="fr-FR" sz="1600" dirty="0" smtClean="0"/>
              <a:t>59k</a:t>
            </a:r>
            <a:r>
              <a:rPr lang="fr-FR" sz="1600" dirty="0" smtClean="0"/>
              <a:t>€ de subvention.</a:t>
            </a:r>
            <a:endParaRPr lang="fr-FR" sz="2000" dirty="0" smtClean="0"/>
          </a:p>
          <a:p>
            <a:r>
              <a:rPr lang="fr-FR" sz="2000" dirty="0" smtClean="0"/>
              <a:t>Avec 600 remorqués et 100 heures de formation par an, ce qui est très raisonnable, le budget de fonctionnement du remorqueur régional est équilibré</a:t>
            </a:r>
          </a:p>
          <a:p>
            <a:r>
              <a:rPr lang="fr-FR" sz="2000" dirty="0" smtClean="0"/>
              <a:t>Ce projet est la </a:t>
            </a:r>
            <a:r>
              <a:rPr lang="fr-F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clé de voute </a:t>
            </a:r>
            <a:r>
              <a:rPr lang="fr-FR" sz="2000" dirty="0" smtClean="0"/>
              <a:t>du développement régional du vol à voile en Bretagne sur l’Olympiade.</a:t>
            </a:r>
          </a:p>
        </p:txBody>
      </p:sp>
      <p:pic>
        <p:nvPicPr>
          <p:cNvPr id="8" name="Picture 14" descr="currency_eu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591" y="108354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612" y="1102859"/>
            <a:ext cx="5438775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45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Opportunités pour la Région Bretagne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93324" y="990600"/>
            <a:ext cx="5793475" cy="5008563"/>
          </a:xfrm>
        </p:spPr>
        <p:txBody>
          <a:bodyPr/>
          <a:lstStyle/>
          <a:p>
            <a:r>
              <a:rPr lang="fr-FR" dirty="0"/>
              <a:t>Organisation d’évènements et de compétitions en </a:t>
            </a:r>
            <a:r>
              <a:rPr lang="fr-FR" dirty="0" smtClean="0"/>
              <a:t>Bretagne</a:t>
            </a:r>
          </a:p>
          <a:p>
            <a:r>
              <a:rPr lang="fr-FR" dirty="0" smtClean="0"/>
              <a:t>Développement du haut-niveau</a:t>
            </a:r>
          </a:p>
          <a:p>
            <a:r>
              <a:rPr lang="fr-FR" dirty="0" smtClean="0"/>
              <a:t>Outil de développement durable</a:t>
            </a:r>
          </a:p>
          <a:p>
            <a:r>
              <a:rPr lang="fr-FR" dirty="0" smtClean="0"/>
              <a:t>Accueil de pratiquants extérieurs en vacances sportives</a:t>
            </a:r>
          </a:p>
          <a:p>
            <a:r>
              <a:rPr lang="fr-FR" dirty="0" smtClean="0"/>
              <a:t>Création de nouveaux sites de pratiques ponctuels</a:t>
            </a:r>
          </a:p>
          <a:p>
            <a:r>
              <a:rPr lang="fr-FR" dirty="0" smtClean="0"/>
              <a:t>Possibilité d’apposer le logo de la Région sur le remorqueur</a:t>
            </a:r>
          </a:p>
          <a:p>
            <a:endParaRPr lang="fr-FR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852" y="2214442"/>
            <a:ext cx="1381506" cy="1381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076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" t="6026" r="2980" b="60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0825"/>
            <a:ext cx="7772400" cy="492125"/>
          </a:xfrm>
        </p:spPr>
        <p:txBody>
          <a:bodyPr/>
          <a:lstStyle/>
          <a:p>
            <a:pPr eaLnBrk="1" hangingPunct="1">
              <a:defRPr/>
            </a:pPr>
            <a:r>
              <a:rPr lang="fr-FR" sz="2800" dirty="0" smtClean="0"/>
              <a:t>Présentation du projet</a:t>
            </a:r>
            <a:br>
              <a:rPr lang="fr-FR" sz="2800" dirty="0" smtClean="0"/>
            </a:br>
            <a:r>
              <a:rPr lang="fr-FR" sz="2800" dirty="0" smtClean="0"/>
              <a:t>Remorqueur Régional Bretagne</a:t>
            </a:r>
            <a:endParaRPr lang="fr-FR" sz="2800" dirty="0"/>
          </a:p>
        </p:txBody>
      </p:sp>
      <p:pic>
        <p:nvPicPr>
          <p:cNvPr id="7" name="Picture 6" descr="logo_planeurbretagne_avectexte_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3535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rme libre 1"/>
          <p:cNvSpPr/>
          <p:nvPr/>
        </p:nvSpPr>
        <p:spPr>
          <a:xfrm>
            <a:off x="1917700" y="2095500"/>
            <a:ext cx="4597400" cy="3543300"/>
          </a:xfrm>
          <a:custGeom>
            <a:avLst/>
            <a:gdLst>
              <a:gd name="connsiteX0" fmla="*/ 0 w 3632200"/>
              <a:gd name="connsiteY0" fmla="*/ 2489200 h 2489200"/>
              <a:gd name="connsiteX1" fmla="*/ 2209800 w 3632200"/>
              <a:gd name="connsiteY1" fmla="*/ 1295400 h 2489200"/>
              <a:gd name="connsiteX2" fmla="*/ 3632200 w 3632200"/>
              <a:gd name="connsiteY2" fmla="*/ 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2200" h="2489200">
                <a:moveTo>
                  <a:pt x="0" y="2489200"/>
                </a:moveTo>
                <a:cubicBezTo>
                  <a:pt x="802216" y="2099733"/>
                  <a:pt x="1604433" y="1710267"/>
                  <a:pt x="2209800" y="1295400"/>
                </a:cubicBezTo>
                <a:cubicBezTo>
                  <a:pt x="2815167" y="880533"/>
                  <a:pt x="3403600" y="162983"/>
                  <a:pt x="36322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19375" y="2359025"/>
            <a:ext cx="6423025" cy="30289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1600" b="1" dirty="0"/>
              <a:t> </a:t>
            </a:r>
            <a:r>
              <a:rPr lang="fr-FR" sz="2000" b="1" dirty="0" smtClean="0"/>
              <a:t>Constats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Besoin et Critères de choix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Calendrier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Plan de financement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Contacts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1 : Devis 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2 : Centre Entrainement Régional</a:t>
            </a:r>
          </a:p>
        </p:txBody>
      </p:sp>
    </p:spTree>
    <p:extLst>
      <p:ext uri="{BB962C8B-B14F-4D97-AF65-F5344CB8AC3E}">
        <p14:creationId xmlns:p14="http://schemas.microsoft.com/office/powerpoint/2010/main" val="265435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Contacts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87600" y="1098551"/>
            <a:ext cx="6451600" cy="5008563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 smtClean="0"/>
              <a:t>Philippe de </a:t>
            </a:r>
            <a:r>
              <a:rPr lang="fr-FR" sz="2400" dirty="0" err="1" smtClean="0"/>
              <a:t>Péchy</a:t>
            </a: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Président du Comité Régional Bretagne</a:t>
            </a:r>
          </a:p>
          <a:p>
            <a:pPr marL="0" indent="0">
              <a:buNone/>
            </a:pPr>
            <a:r>
              <a:rPr lang="fr-FR" sz="2400" dirty="0" smtClean="0"/>
              <a:t>Mail : </a:t>
            </a:r>
            <a:r>
              <a:rPr lang="fr-FR" sz="2400" dirty="0" smtClean="0">
                <a:hlinkClick r:id="rId2"/>
              </a:rPr>
              <a:t>president@planeur-bretagne.fr</a:t>
            </a: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Web : </a:t>
            </a:r>
            <a:r>
              <a:rPr lang="fr-FR" sz="2400" dirty="0" smtClean="0">
                <a:hlinkClick r:id="rId3"/>
              </a:rPr>
              <a:t>www.planeur-bretagne.fr</a:t>
            </a:r>
            <a:r>
              <a:rPr lang="fr-FR" sz="2400" dirty="0" smtClean="0"/>
              <a:t> </a:t>
            </a:r>
          </a:p>
          <a:p>
            <a:pPr marL="0" indent="0">
              <a:buNone/>
            </a:pPr>
            <a:r>
              <a:rPr lang="fr-FR" sz="2400" dirty="0" smtClean="0"/>
              <a:t>Tel : 06 14 48 38 76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Merci !</a:t>
            </a:r>
            <a:endParaRPr lang="fr-FR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 descr="logo_planeurbretagne_avectexte_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1314451"/>
            <a:ext cx="1657349" cy="165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2" descr="id_car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304" y="171568"/>
            <a:ext cx="729137" cy="72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038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" t="6026" r="2980" b="60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0825"/>
            <a:ext cx="7772400" cy="492125"/>
          </a:xfrm>
        </p:spPr>
        <p:txBody>
          <a:bodyPr/>
          <a:lstStyle/>
          <a:p>
            <a:pPr eaLnBrk="1" hangingPunct="1">
              <a:defRPr/>
            </a:pPr>
            <a:r>
              <a:rPr lang="fr-FR" sz="2800" dirty="0" smtClean="0"/>
              <a:t>Présentation du projet</a:t>
            </a:r>
            <a:br>
              <a:rPr lang="fr-FR" sz="2800" dirty="0" smtClean="0"/>
            </a:br>
            <a:r>
              <a:rPr lang="fr-FR" sz="2800" dirty="0" smtClean="0"/>
              <a:t>Remorqueur Régional Bretagne</a:t>
            </a:r>
            <a:endParaRPr lang="fr-FR" sz="2800" dirty="0"/>
          </a:p>
        </p:txBody>
      </p:sp>
      <p:pic>
        <p:nvPicPr>
          <p:cNvPr id="7" name="Picture 6" descr="logo_planeurbretagne_avectexte_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74015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rme libre 1"/>
          <p:cNvSpPr/>
          <p:nvPr/>
        </p:nvSpPr>
        <p:spPr>
          <a:xfrm>
            <a:off x="1917700" y="2095500"/>
            <a:ext cx="4597400" cy="3543300"/>
          </a:xfrm>
          <a:custGeom>
            <a:avLst/>
            <a:gdLst>
              <a:gd name="connsiteX0" fmla="*/ 0 w 3632200"/>
              <a:gd name="connsiteY0" fmla="*/ 2489200 h 2489200"/>
              <a:gd name="connsiteX1" fmla="*/ 2209800 w 3632200"/>
              <a:gd name="connsiteY1" fmla="*/ 1295400 h 2489200"/>
              <a:gd name="connsiteX2" fmla="*/ 3632200 w 3632200"/>
              <a:gd name="connsiteY2" fmla="*/ 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2200" h="2489200">
                <a:moveTo>
                  <a:pt x="0" y="2489200"/>
                </a:moveTo>
                <a:cubicBezTo>
                  <a:pt x="802216" y="2099733"/>
                  <a:pt x="1604433" y="1710267"/>
                  <a:pt x="2209800" y="1295400"/>
                </a:cubicBezTo>
                <a:cubicBezTo>
                  <a:pt x="2815167" y="880533"/>
                  <a:pt x="3403600" y="162983"/>
                  <a:pt x="36322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19375" y="2359025"/>
            <a:ext cx="6423025" cy="30289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1600" b="1" dirty="0"/>
              <a:t> </a:t>
            </a:r>
            <a:r>
              <a:rPr lang="fr-FR" sz="2000" b="1" dirty="0" smtClean="0"/>
              <a:t>Constats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Besoin et Critères de choix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Calendrier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Plan de financement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Contacts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1 : Devis 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2 : Centre Entrainement Régional</a:t>
            </a:r>
          </a:p>
        </p:txBody>
      </p:sp>
    </p:spTree>
    <p:extLst>
      <p:ext uri="{BB962C8B-B14F-4D97-AF65-F5344CB8AC3E}">
        <p14:creationId xmlns:p14="http://schemas.microsoft.com/office/powerpoint/2010/main" val="265435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Annexe 1 : Devis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4200" y="876300"/>
            <a:ext cx="8102600" cy="5008563"/>
          </a:xfrm>
        </p:spPr>
        <p:txBody>
          <a:bodyPr/>
          <a:lstStyle/>
          <a:p>
            <a:r>
              <a:rPr lang="fr-FR" sz="2400" dirty="0" err="1" smtClean="0"/>
              <a:t>Ikarus</a:t>
            </a:r>
            <a:r>
              <a:rPr lang="fr-FR" sz="2400" dirty="0" smtClean="0"/>
              <a:t> C42C - Neuf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163" y="1331912"/>
            <a:ext cx="3798887" cy="550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1331912"/>
            <a:ext cx="3617913" cy="550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977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" t="6026" r="2980" b="60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0825"/>
            <a:ext cx="7772400" cy="492125"/>
          </a:xfrm>
        </p:spPr>
        <p:txBody>
          <a:bodyPr/>
          <a:lstStyle/>
          <a:p>
            <a:pPr eaLnBrk="1" hangingPunct="1">
              <a:defRPr/>
            </a:pPr>
            <a:r>
              <a:rPr lang="fr-FR" sz="2800" dirty="0" smtClean="0"/>
              <a:t>Présentation du projet</a:t>
            </a:r>
            <a:br>
              <a:rPr lang="fr-FR" sz="2800" dirty="0" smtClean="0"/>
            </a:br>
            <a:r>
              <a:rPr lang="fr-FR" sz="2800" dirty="0" smtClean="0"/>
              <a:t>Remorqueur Régional Bretagne</a:t>
            </a:r>
            <a:endParaRPr lang="fr-FR" sz="2800" dirty="0"/>
          </a:p>
        </p:txBody>
      </p:sp>
      <p:pic>
        <p:nvPicPr>
          <p:cNvPr id="7" name="Picture 6" descr="logo_planeurbretagne_avectexte_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24155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rme libre 1"/>
          <p:cNvSpPr/>
          <p:nvPr/>
        </p:nvSpPr>
        <p:spPr>
          <a:xfrm>
            <a:off x="1917700" y="2095500"/>
            <a:ext cx="4597400" cy="3543300"/>
          </a:xfrm>
          <a:custGeom>
            <a:avLst/>
            <a:gdLst>
              <a:gd name="connsiteX0" fmla="*/ 0 w 3632200"/>
              <a:gd name="connsiteY0" fmla="*/ 2489200 h 2489200"/>
              <a:gd name="connsiteX1" fmla="*/ 2209800 w 3632200"/>
              <a:gd name="connsiteY1" fmla="*/ 1295400 h 2489200"/>
              <a:gd name="connsiteX2" fmla="*/ 3632200 w 3632200"/>
              <a:gd name="connsiteY2" fmla="*/ 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2200" h="2489200">
                <a:moveTo>
                  <a:pt x="0" y="2489200"/>
                </a:moveTo>
                <a:cubicBezTo>
                  <a:pt x="802216" y="2099733"/>
                  <a:pt x="1604433" y="1710267"/>
                  <a:pt x="2209800" y="1295400"/>
                </a:cubicBezTo>
                <a:cubicBezTo>
                  <a:pt x="2815167" y="880533"/>
                  <a:pt x="3403600" y="162983"/>
                  <a:pt x="36322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19375" y="2359025"/>
            <a:ext cx="6423025" cy="30289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1600" b="1" dirty="0"/>
              <a:t> </a:t>
            </a:r>
            <a:r>
              <a:rPr lang="fr-FR" sz="2000" b="1" dirty="0" smtClean="0"/>
              <a:t>Constats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Besoin et Critères de choix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Calendrier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Plan de financement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Contacts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1 : Devis 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2 : Centre Entrainement Régional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Annexe 1 : Devis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4200" y="838200"/>
            <a:ext cx="8102600" cy="5008563"/>
          </a:xfrm>
        </p:spPr>
        <p:txBody>
          <a:bodyPr/>
          <a:lstStyle/>
          <a:p>
            <a:r>
              <a:rPr lang="fr-FR" sz="2400" dirty="0" err="1" smtClean="0"/>
              <a:t>Aerospool</a:t>
            </a:r>
            <a:r>
              <a:rPr lang="fr-FR" sz="2400" dirty="0" smtClean="0"/>
              <a:t> WT9 </a:t>
            </a:r>
            <a:r>
              <a:rPr lang="fr-FR" sz="2400" dirty="0" err="1" smtClean="0"/>
              <a:t>Dynamic</a:t>
            </a:r>
            <a:r>
              <a:rPr lang="fr-FR" sz="2400" dirty="0" smtClean="0"/>
              <a:t> - Occasion</a:t>
            </a:r>
            <a:endParaRPr lang="fr-FR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141" y="1325563"/>
            <a:ext cx="4643310" cy="543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39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" t="6026" r="2980" b="60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0825"/>
            <a:ext cx="7772400" cy="492125"/>
          </a:xfrm>
        </p:spPr>
        <p:txBody>
          <a:bodyPr/>
          <a:lstStyle/>
          <a:p>
            <a:pPr eaLnBrk="1" hangingPunct="1">
              <a:defRPr/>
            </a:pPr>
            <a:r>
              <a:rPr lang="fr-FR" sz="2800" dirty="0" smtClean="0"/>
              <a:t>Présentation du projet</a:t>
            </a:r>
            <a:br>
              <a:rPr lang="fr-FR" sz="2800" dirty="0" smtClean="0"/>
            </a:br>
            <a:r>
              <a:rPr lang="fr-FR" sz="2800" dirty="0" smtClean="0"/>
              <a:t>Remorqueur Régional Bretagne</a:t>
            </a:r>
            <a:endParaRPr lang="fr-FR" sz="2800" dirty="0"/>
          </a:p>
        </p:txBody>
      </p:sp>
      <p:pic>
        <p:nvPicPr>
          <p:cNvPr id="7" name="Picture 6" descr="logo_planeurbretagne_avectexte_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05765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rme libre 1"/>
          <p:cNvSpPr/>
          <p:nvPr/>
        </p:nvSpPr>
        <p:spPr>
          <a:xfrm>
            <a:off x="1917700" y="2095500"/>
            <a:ext cx="4597400" cy="3543300"/>
          </a:xfrm>
          <a:custGeom>
            <a:avLst/>
            <a:gdLst>
              <a:gd name="connsiteX0" fmla="*/ 0 w 3632200"/>
              <a:gd name="connsiteY0" fmla="*/ 2489200 h 2489200"/>
              <a:gd name="connsiteX1" fmla="*/ 2209800 w 3632200"/>
              <a:gd name="connsiteY1" fmla="*/ 1295400 h 2489200"/>
              <a:gd name="connsiteX2" fmla="*/ 3632200 w 3632200"/>
              <a:gd name="connsiteY2" fmla="*/ 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2200" h="2489200">
                <a:moveTo>
                  <a:pt x="0" y="2489200"/>
                </a:moveTo>
                <a:cubicBezTo>
                  <a:pt x="802216" y="2099733"/>
                  <a:pt x="1604433" y="1710267"/>
                  <a:pt x="2209800" y="1295400"/>
                </a:cubicBezTo>
                <a:cubicBezTo>
                  <a:pt x="2815167" y="880533"/>
                  <a:pt x="3403600" y="162983"/>
                  <a:pt x="36322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19375" y="2359025"/>
            <a:ext cx="6423025" cy="30289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1600" b="1" dirty="0"/>
              <a:t> </a:t>
            </a:r>
            <a:r>
              <a:rPr lang="fr-FR" sz="2000" b="1" dirty="0" smtClean="0"/>
              <a:t>Constats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Besoin et Critères de choix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Calendrier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Plan de financement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Contacts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1 : Devis 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2 : Centre Entrainement Régional</a:t>
            </a:r>
          </a:p>
        </p:txBody>
      </p:sp>
    </p:spTree>
    <p:extLst>
      <p:ext uri="{BB962C8B-B14F-4D97-AF65-F5344CB8AC3E}">
        <p14:creationId xmlns:p14="http://schemas.microsoft.com/office/powerpoint/2010/main" val="265435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7638"/>
            <a:ext cx="8229600" cy="533400"/>
          </a:xfrm>
        </p:spPr>
        <p:txBody>
          <a:bodyPr/>
          <a:lstStyle/>
          <a:p>
            <a:r>
              <a:rPr lang="fr-FR" sz="2800" dirty="0" smtClean="0"/>
              <a:t>Annexe 2 : Centre d’entrainement Bretagne Grand-Ouest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4200" y="778116"/>
            <a:ext cx="8102600" cy="5008563"/>
          </a:xfrm>
        </p:spPr>
        <p:txBody>
          <a:bodyPr/>
          <a:lstStyle/>
          <a:p>
            <a:r>
              <a:rPr lang="fr-FR" sz="2000" dirty="0"/>
              <a:t>Objectifs</a:t>
            </a:r>
          </a:p>
          <a:p>
            <a:pPr lvl="1"/>
            <a:r>
              <a:rPr lang="fr-FR" sz="1600" dirty="0" smtClean="0"/>
              <a:t>Dynamiser</a:t>
            </a:r>
            <a:r>
              <a:rPr lang="fr-FR" sz="1600" dirty="0"/>
              <a:t>, encourager le vol à voile sportif dans l'ouest</a:t>
            </a:r>
          </a:p>
          <a:p>
            <a:pPr lvl="1"/>
            <a:r>
              <a:rPr lang="fr-FR" sz="1600" dirty="0" smtClean="0"/>
              <a:t>Valoriser </a:t>
            </a:r>
            <a:r>
              <a:rPr lang="fr-FR" sz="1600" dirty="0"/>
              <a:t>et mutualiser les compétences existantes</a:t>
            </a:r>
          </a:p>
          <a:p>
            <a:pPr lvl="1"/>
            <a:r>
              <a:rPr lang="fr-FR" sz="1600" dirty="0" smtClean="0"/>
              <a:t>Permettre </a:t>
            </a:r>
            <a:r>
              <a:rPr lang="fr-FR" sz="1600" dirty="0"/>
              <a:t>aux jeunes sportifs de compléter leur technique de vol  dans un environnement différent</a:t>
            </a:r>
          </a:p>
          <a:p>
            <a:pPr lvl="1"/>
            <a:r>
              <a:rPr lang="fr-FR" sz="1600" dirty="0" smtClean="0"/>
              <a:t>Permettre </a:t>
            </a:r>
            <a:r>
              <a:rPr lang="fr-FR" sz="1600" dirty="0"/>
              <a:t>aux sportifs d'évoluer sur des planeurs de performance </a:t>
            </a:r>
          </a:p>
          <a:p>
            <a:pPr lvl="1"/>
            <a:r>
              <a:rPr lang="fr-FR" sz="1600" dirty="0" smtClean="0"/>
              <a:t>Permettre </a:t>
            </a:r>
            <a:r>
              <a:rPr lang="fr-FR" sz="1600" dirty="0"/>
              <a:t>aux sportifs de s'engager sur la formation d'instructeur </a:t>
            </a:r>
            <a:endParaRPr lang="fr-FR" sz="1600" dirty="0" smtClean="0"/>
          </a:p>
          <a:p>
            <a:pPr lvl="1"/>
            <a:r>
              <a:rPr lang="fr-FR" sz="1600" dirty="0" smtClean="0"/>
              <a:t>Faciliter la formation campagne des licenciés</a:t>
            </a:r>
          </a:p>
          <a:p>
            <a:endParaRPr lang="fr-FR" sz="2000" dirty="0" smtClean="0"/>
          </a:p>
          <a:p>
            <a:r>
              <a:rPr lang="fr-FR" sz="2000" dirty="0" smtClean="0"/>
              <a:t>Zone </a:t>
            </a:r>
            <a:r>
              <a:rPr lang="fr-FR" sz="2000" dirty="0"/>
              <a:t>d'intervention</a:t>
            </a:r>
          </a:p>
          <a:p>
            <a:pPr lvl="1"/>
            <a:r>
              <a:rPr lang="fr-FR" sz="1600" dirty="0" smtClean="0"/>
              <a:t>Bretagne, Pays </a:t>
            </a:r>
            <a:r>
              <a:rPr lang="fr-FR" sz="1600" dirty="0"/>
              <a:t>de la Loire, </a:t>
            </a:r>
            <a:r>
              <a:rPr lang="fr-FR" sz="1600" dirty="0" smtClean="0"/>
              <a:t>Normandie </a:t>
            </a:r>
            <a:r>
              <a:rPr lang="fr-FR" sz="1600" dirty="0"/>
              <a:t>et </a:t>
            </a:r>
            <a:r>
              <a:rPr lang="fr-FR" sz="1600" dirty="0" smtClean="0"/>
              <a:t>Centre</a:t>
            </a:r>
          </a:p>
          <a:p>
            <a:endParaRPr lang="fr-FR" sz="2000" dirty="0" smtClean="0"/>
          </a:p>
          <a:p>
            <a:r>
              <a:rPr lang="fr-FR" sz="2000" dirty="0" smtClean="0"/>
              <a:t>Sportifs </a:t>
            </a:r>
            <a:r>
              <a:rPr lang="fr-FR" sz="2000" dirty="0"/>
              <a:t>visés</a:t>
            </a:r>
          </a:p>
          <a:p>
            <a:pPr lvl="1"/>
            <a:r>
              <a:rPr lang="fr-FR" sz="1600" dirty="0" smtClean="0"/>
              <a:t>ceux </a:t>
            </a:r>
            <a:r>
              <a:rPr lang="fr-FR" sz="1600" dirty="0"/>
              <a:t>qui ont un niveau </a:t>
            </a:r>
            <a:r>
              <a:rPr lang="fr-FR" sz="1600" dirty="0" smtClean="0"/>
              <a:t>national</a:t>
            </a:r>
          </a:p>
          <a:p>
            <a:pPr lvl="1"/>
            <a:r>
              <a:rPr lang="fr-FR" sz="1600" dirty="0" smtClean="0"/>
              <a:t>ceux </a:t>
            </a:r>
            <a:r>
              <a:rPr lang="fr-FR" sz="1600" dirty="0"/>
              <a:t>qui font de la </a:t>
            </a:r>
            <a:r>
              <a:rPr lang="fr-FR" sz="1600" dirty="0" smtClean="0"/>
              <a:t>compétition</a:t>
            </a:r>
          </a:p>
          <a:p>
            <a:pPr lvl="1"/>
            <a:r>
              <a:rPr lang="fr-FR" sz="1600" dirty="0"/>
              <a:t>c</a:t>
            </a:r>
            <a:r>
              <a:rPr lang="fr-FR" sz="1600" dirty="0" smtClean="0"/>
              <a:t>eux qui voudraient en faire (formation campagne)</a:t>
            </a:r>
          </a:p>
        </p:txBody>
      </p:sp>
    </p:spTree>
    <p:extLst>
      <p:ext uri="{BB962C8B-B14F-4D97-AF65-F5344CB8AC3E}">
        <p14:creationId xmlns:p14="http://schemas.microsoft.com/office/powerpoint/2010/main" val="146621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5738"/>
            <a:ext cx="8229600" cy="533400"/>
          </a:xfrm>
        </p:spPr>
        <p:txBody>
          <a:bodyPr/>
          <a:lstStyle/>
          <a:p>
            <a:r>
              <a:rPr lang="fr-FR" dirty="0" smtClean="0"/>
              <a:t>Centre d’entrainement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84200" y="952500"/>
            <a:ext cx="8102600" cy="5008563"/>
          </a:xfrm>
        </p:spPr>
        <p:txBody>
          <a:bodyPr/>
          <a:lstStyle/>
          <a:p>
            <a:r>
              <a:rPr lang="fr-FR" sz="1800" dirty="0" smtClean="0"/>
              <a:t>Moyens </a:t>
            </a:r>
            <a:r>
              <a:rPr lang="fr-FR" sz="1800" dirty="0"/>
              <a:t>mis en œuvre</a:t>
            </a:r>
          </a:p>
          <a:p>
            <a:pPr lvl="1"/>
            <a:r>
              <a:rPr lang="fr-FR" sz="1400" dirty="0" smtClean="0"/>
              <a:t>chaque </a:t>
            </a:r>
            <a:r>
              <a:rPr lang="fr-FR" sz="1400" dirty="0"/>
              <a:t>comité régional propose son CTF, ses personnes ressources et des sites d'entrainements. Tout cela est mis en commun au service du projet.</a:t>
            </a:r>
          </a:p>
          <a:p>
            <a:pPr lvl="1"/>
            <a:r>
              <a:rPr lang="fr-FR" sz="1400" dirty="0" smtClean="0"/>
              <a:t>les </a:t>
            </a:r>
            <a:r>
              <a:rPr lang="fr-FR" sz="1400" dirty="0"/>
              <a:t>clubs permettent l'accueil dans de bonnes conditions</a:t>
            </a:r>
          </a:p>
          <a:p>
            <a:pPr lvl="1"/>
            <a:r>
              <a:rPr lang="fr-FR" sz="1400" dirty="0" smtClean="0"/>
              <a:t>les </a:t>
            </a:r>
            <a:r>
              <a:rPr lang="fr-FR" sz="1400" dirty="0"/>
              <a:t>jeunes doivent bénéficier des mêmes conditions tarifaires quelques soient la région d'origine (prise en charge totale ou au minima de la pratique)</a:t>
            </a:r>
          </a:p>
          <a:p>
            <a:pPr lvl="1"/>
            <a:r>
              <a:rPr lang="fr-FR" sz="1400" dirty="0" smtClean="0"/>
              <a:t>regroupement </a:t>
            </a:r>
            <a:r>
              <a:rPr lang="fr-FR" sz="1400" dirty="0"/>
              <a:t>sur 3 à 6 </a:t>
            </a:r>
            <a:r>
              <a:rPr lang="fr-FR" sz="1400" dirty="0" smtClean="0"/>
              <a:t>week-end </a:t>
            </a:r>
            <a:r>
              <a:rPr lang="fr-FR" sz="1400" dirty="0"/>
              <a:t>et un à deux stages pendant l'année (1 grand ouest et un montagne par exemple)</a:t>
            </a:r>
          </a:p>
          <a:p>
            <a:pPr lvl="1"/>
            <a:r>
              <a:rPr lang="fr-FR" sz="1400" dirty="0" smtClean="0"/>
              <a:t>localisation </a:t>
            </a:r>
            <a:r>
              <a:rPr lang="fr-FR" sz="1400" dirty="0"/>
              <a:t>sur les clubs du grand ouest en </a:t>
            </a:r>
            <a:r>
              <a:rPr lang="fr-FR" sz="1400" dirty="0" smtClean="0"/>
              <a:t>priorité</a:t>
            </a:r>
            <a:endParaRPr lang="fr-FR" sz="1800" dirty="0" smtClean="0"/>
          </a:p>
          <a:p>
            <a:r>
              <a:rPr lang="fr-FR" sz="1800" dirty="0" smtClean="0"/>
              <a:t>Site </a:t>
            </a:r>
            <a:r>
              <a:rPr lang="fr-FR" sz="1800" dirty="0"/>
              <a:t>d'entrainement</a:t>
            </a:r>
          </a:p>
          <a:p>
            <a:pPr lvl="1"/>
            <a:r>
              <a:rPr lang="fr-FR" sz="1400" dirty="0" smtClean="0"/>
              <a:t>Etablir </a:t>
            </a:r>
            <a:r>
              <a:rPr lang="fr-FR" sz="1400" dirty="0"/>
              <a:t>la liste des sites d'entrainements disposant des conditions requises (terrains, aérologies, potentiel de machine dans les environs, conditions d'accueil et de restauration, accessibilité</a:t>
            </a:r>
            <a:r>
              <a:rPr lang="fr-FR" sz="1400" dirty="0" smtClean="0"/>
              <a:t>)</a:t>
            </a:r>
            <a:endParaRPr lang="fr-FR" sz="1800" dirty="0" smtClean="0"/>
          </a:p>
          <a:p>
            <a:r>
              <a:rPr lang="fr-FR" sz="1800" dirty="0" smtClean="0"/>
              <a:t>Matériels</a:t>
            </a:r>
            <a:endParaRPr lang="fr-FR" sz="1800" dirty="0"/>
          </a:p>
          <a:p>
            <a:pPr lvl="1"/>
            <a:r>
              <a:rPr lang="fr-FR" sz="1400" dirty="0" smtClean="0"/>
              <a:t>en </a:t>
            </a:r>
            <a:r>
              <a:rPr lang="fr-FR" sz="1400" dirty="0"/>
              <a:t>premier lieu les jeunes viennent avec leur matériel </a:t>
            </a:r>
            <a:r>
              <a:rPr lang="fr-FR" sz="1400" dirty="0" smtClean="0"/>
              <a:t>(club-FFVV) </a:t>
            </a:r>
            <a:endParaRPr lang="fr-FR" sz="1400" dirty="0"/>
          </a:p>
          <a:p>
            <a:pPr lvl="1"/>
            <a:r>
              <a:rPr lang="fr-FR" sz="1400" dirty="0" smtClean="0"/>
              <a:t>ensuite </a:t>
            </a:r>
            <a:r>
              <a:rPr lang="fr-FR" sz="1400" dirty="0"/>
              <a:t>l'organisateur met à disposition des machines (prêts d'autres </a:t>
            </a:r>
            <a:r>
              <a:rPr lang="fr-FR" sz="1400" dirty="0" smtClean="0"/>
              <a:t>clubs-FFVV)</a:t>
            </a:r>
            <a:endParaRPr lang="fr-FR" sz="1400" dirty="0"/>
          </a:p>
          <a:p>
            <a:pPr lvl="1"/>
            <a:r>
              <a:rPr lang="fr-FR" sz="1400" dirty="0" smtClean="0"/>
              <a:t>à </a:t>
            </a:r>
            <a:r>
              <a:rPr lang="fr-FR" sz="1400" dirty="0"/>
              <a:t>terme, le centre disposera de </a:t>
            </a:r>
            <a:r>
              <a:rPr lang="fr-FR" sz="1400" dirty="0" smtClean="0"/>
              <a:t>planeurs</a:t>
            </a:r>
          </a:p>
          <a:p>
            <a:pPr lvl="1"/>
            <a:r>
              <a:rPr lang="fr-FR" sz="1400" dirty="0" smtClean="0"/>
              <a:t>moyen de lancement (remorqueur) fourni par organisation</a:t>
            </a:r>
            <a:endParaRPr lang="fr-FR" sz="1400" dirty="0"/>
          </a:p>
          <a:p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407193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Constats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59300" y="1651000"/>
            <a:ext cx="4584700" cy="5008563"/>
          </a:xfrm>
        </p:spPr>
        <p:txBody>
          <a:bodyPr/>
          <a:lstStyle/>
          <a:p>
            <a:r>
              <a:rPr lang="fr-FR" sz="2000" dirty="0" smtClean="0"/>
              <a:t>La Bretagne : une filière haut-niveau vol à voile de plus en plus reconnue !</a:t>
            </a:r>
          </a:p>
          <a:p>
            <a:pPr marL="457200" lvl="1" indent="0">
              <a:buNone/>
            </a:pPr>
            <a:endParaRPr lang="fr-FR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fr-F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Benjamin </a:t>
            </a:r>
            <a:r>
              <a:rPr lang="fr-FR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Vadès</a:t>
            </a:r>
            <a:r>
              <a:rPr lang="fr-F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600" dirty="0" smtClean="0"/>
              <a:t>: vice-champion du Monde Junior et vice-champion de France Junior 2013, vélivole rennais</a:t>
            </a:r>
          </a:p>
          <a:p>
            <a:pPr lvl="1"/>
            <a:endParaRPr lang="fr-FR" sz="1600" dirty="0"/>
          </a:p>
          <a:p>
            <a:pPr lvl="1"/>
            <a:r>
              <a:rPr lang="fr-F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17% </a:t>
            </a:r>
            <a:r>
              <a:rPr lang="fr-FR" sz="1600" dirty="0"/>
              <a:t>des participants en Championnat de France Junior sont bretons</a:t>
            </a:r>
          </a:p>
          <a:p>
            <a:pPr lvl="2"/>
            <a:r>
              <a:rPr lang="fr-FR" sz="1400" dirty="0"/>
              <a:t>Alors que la Bretagne représente 2% des licences au niveau </a:t>
            </a:r>
            <a:r>
              <a:rPr lang="fr-FR" sz="1400" dirty="0" smtClean="0"/>
              <a:t>national</a:t>
            </a:r>
            <a:endParaRPr lang="fr-FR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4" t="7168" r="19836" b="21675"/>
          <a:stretch/>
        </p:blipFill>
        <p:spPr bwMode="auto">
          <a:xfrm>
            <a:off x="720677" y="1805294"/>
            <a:ext cx="3898900" cy="27695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142" y="112687"/>
            <a:ext cx="1142907" cy="1142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0883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Constats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16406" y="979224"/>
            <a:ext cx="5827594" cy="5008563"/>
          </a:xfrm>
        </p:spPr>
        <p:txBody>
          <a:bodyPr/>
          <a:lstStyle/>
          <a:p>
            <a:r>
              <a:rPr lang="fr-FR" sz="2400" dirty="0" smtClean="0"/>
              <a:t>Les deux clubs planeurs en Bretagne </a:t>
            </a:r>
            <a:br>
              <a:rPr lang="fr-FR" sz="2400" dirty="0" smtClean="0"/>
            </a:br>
            <a:r>
              <a:rPr lang="fr-FR" sz="2400" dirty="0" smtClean="0"/>
              <a:t>se sont fortement restructurés </a:t>
            </a:r>
            <a:br>
              <a:rPr lang="fr-FR" sz="2400" dirty="0" smtClean="0"/>
            </a:br>
            <a:r>
              <a:rPr lang="fr-FR" sz="2400" dirty="0" smtClean="0"/>
              <a:t>durant l’Olympiade 2009-2012 :</a:t>
            </a:r>
          </a:p>
          <a:p>
            <a:endParaRPr lang="fr-FR" sz="2400" dirty="0" smtClean="0"/>
          </a:p>
          <a:p>
            <a:pPr lvl="1"/>
            <a:r>
              <a:rPr lang="fr-FR" sz="1800" dirty="0" smtClean="0"/>
              <a:t>Aérodromes :</a:t>
            </a:r>
          </a:p>
          <a:p>
            <a:pPr lvl="2"/>
            <a:r>
              <a:rPr lang="fr-FR" sz="1400" dirty="0" smtClean="0"/>
              <a:t>Déménagement à Saint-Sulpice pour les Planeurs d’Ille-et-Vilaine</a:t>
            </a:r>
          </a:p>
          <a:p>
            <a:pPr lvl="2"/>
            <a:r>
              <a:rPr lang="fr-FR" sz="1400" dirty="0" smtClean="0"/>
              <a:t>Transformation de l’aérodrome de </a:t>
            </a:r>
            <a:r>
              <a:rPr lang="fr-FR" sz="1400" dirty="0" err="1" smtClean="0"/>
              <a:t>Loyat</a:t>
            </a:r>
            <a:r>
              <a:rPr lang="fr-FR" sz="1400" dirty="0" smtClean="0"/>
              <a:t> pour les Planeurs de Brocéliande</a:t>
            </a:r>
          </a:p>
          <a:p>
            <a:pPr lvl="1"/>
            <a:endParaRPr lang="fr-FR" sz="1800" dirty="0" smtClean="0"/>
          </a:p>
          <a:p>
            <a:pPr lvl="1"/>
            <a:r>
              <a:rPr lang="fr-FR" sz="1800" dirty="0" smtClean="0"/>
              <a:t>Utilisation pérenne du treuil et de l’</a:t>
            </a:r>
            <a:r>
              <a:rPr lang="fr-FR" sz="1800" dirty="0" err="1" smtClean="0"/>
              <a:t>handitreuil</a:t>
            </a:r>
            <a:r>
              <a:rPr lang="fr-FR" sz="1800" dirty="0" smtClean="0"/>
              <a:t> comme moyen de lancement des planeurs</a:t>
            </a:r>
          </a:p>
          <a:p>
            <a:pPr lvl="2"/>
            <a:r>
              <a:rPr lang="fr-FR" sz="1400" dirty="0" smtClean="0"/>
              <a:t>Idéal pour la formation des pilotes et l’activité de base des clubs.</a:t>
            </a:r>
          </a:p>
          <a:p>
            <a:pPr lvl="2"/>
            <a:r>
              <a:rPr lang="fr-FR" sz="1400" dirty="0" smtClean="0"/>
              <a:t>Nuisances sonores et coûts réduits.</a:t>
            </a:r>
          </a:p>
          <a:p>
            <a:pPr lvl="2"/>
            <a:r>
              <a:rPr lang="fr-FR" sz="1400" dirty="0" smtClean="0"/>
              <a:t>Mais ne remplit pas toutes les missions.</a:t>
            </a:r>
            <a:endParaRPr lang="fr-FR" sz="1400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76" y="951150"/>
            <a:ext cx="2624848" cy="46577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4379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Constats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01754" y="990600"/>
            <a:ext cx="7042245" cy="5008563"/>
          </a:xfrm>
        </p:spPr>
        <p:txBody>
          <a:bodyPr/>
          <a:lstStyle/>
          <a:p>
            <a:r>
              <a:rPr lang="fr-FR" sz="2000" dirty="0" smtClean="0"/>
              <a:t>L’utilisation d’un </a:t>
            </a:r>
            <a:r>
              <a:rPr lang="fr-F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avion remorqueur de planeur </a:t>
            </a:r>
            <a:r>
              <a:rPr lang="fr-FR" sz="2000" dirty="0" smtClean="0"/>
              <a:t>reste </a:t>
            </a:r>
            <a:r>
              <a:rPr lang="fr-F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indispensable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dirty="0" smtClean="0"/>
              <a:t>pour le haut-niveau et la formation vers le haut niveau.</a:t>
            </a:r>
            <a:endParaRPr lang="fr-FR" sz="2000" dirty="0"/>
          </a:p>
          <a:p>
            <a:pPr lvl="1"/>
            <a:r>
              <a:rPr lang="fr-FR" sz="1600" dirty="0" smtClean="0"/>
              <a:t>Pour décoller les planeurs en compétition et donc pour organiser des évènements en Bretagne,</a:t>
            </a:r>
          </a:p>
          <a:p>
            <a:pPr lvl="1"/>
            <a:r>
              <a:rPr lang="fr-FR" sz="1600" dirty="0" smtClean="0"/>
              <a:t>Pour permettre aux pilotes de s’entraîner sur des planeurs en configuration compétition (emport de waterballast),</a:t>
            </a:r>
          </a:p>
          <a:p>
            <a:pPr lvl="1"/>
            <a:r>
              <a:rPr lang="fr-FR" sz="1600" dirty="0" smtClean="0"/>
              <a:t>Pour permettre aux pilotes de décoller par certains types de conditions météos,</a:t>
            </a:r>
          </a:p>
          <a:p>
            <a:pPr lvl="1"/>
            <a:r>
              <a:rPr lang="fr-FR" sz="1600" dirty="0" smtClean="0"/>
              <a:t>Pour permettre la formation des élèves-pilotes à la reconnaissance des aires de sécurité.</a:t>
            </a:r>
          </a:p>
          <a:p>
            <a:endParaRPr lang="fr-FR" sz="2000" dirty="0" smtClean="0"/>
          </a:p>
          <a:p>
            <a:r>
              <a:rPr lang="fr-FR" sz="2000" dirty="0" smtClean="0"/>
              <a:t>A ce jour, </a:t>
            </a:r>
            <a:r>
              <a:rPr lang="fr-F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associations </a:t>
            </a:r>
            <a:r>
              <a:rPr lang="fr-F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bretonnes </a:t>
            </a:r>
            <a:r>
              <a:rPr lang="fr-F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vol à voile ne disposent plus de ce moyen de lancement </a:t>
            </a:r>
            <a:r>
              <a:rPr lang="fr-FR" sz="2000" dirty="0" smtClean="0"/>
              <a:t>et ne peuvent plus remplir ces missions.</a:t>
            </a:r>
            <a:endParaRPr lang="fr-FR" sz="2000" dirty="0"/>
          </a:p>
        </p:txBody>
      </p:sp>
      <p:pic>
        <p:nvPicPr>
          <p:cNvPr id="5" name="Picture 56" descr="lightbulb - f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25" y="2172244"/>
            <a:ext cx="1690071" cy="169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40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" t="6026" r="2980" b="60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0825"/>
            <a:ext cx="7772400" cy="492125"/>
          </a:xfrm>
        </p:spPr>
        <p:txBody>
          <a:bodyPr/>
          <a:lstStyle/>
          <a:p>
            <a:pPr eaLnBrk="1" hangingPunct="1">
              <a:defRPr/>
            </a:pPr>
            <a:r>
              <a:rPr lang="fr-FR" sz="2800" dirty="0" smtClean="0"/>
              <a:t>Présentation du projet</a:t>
            </a:r>
            <a:br>
              <a:rPr lang="fr-FR" sz="2800" dirty="0" smtClean="0"/>
            </a:br>
            <a:r>
              <a:rPr lang="fr-FR" sz="2800" dirty="0" smtClean="0"/>
              <a:t>Remorqueur Régional Bretagne</a:t>
            </a:r>
            <a:endParaRPr lang="fr-FR" sz="2800" dirty="0"/>
          </a:p>
        </p:txBody>
      </p:sp>
      <p:pic>
        <p:nvPicPr>
          <p:cNvPr id="7" name="Picture 6" descr="logo_planeurbretagne_avectexte_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52095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rme libre 1"/>
          <p:cNvSpPr/>
          <p:nvPr/>
        </p:nvSpPr>
        <p:spPr>
          <a:xfrm>
            <a:off x="1917700" y="2095500"/>
            <a:ext cx="4597400" cy="3543300"/>
          </a:xfrm>
          <a:custGeom>
            <a:avLst/>
            <a:gdLst>
              <a:gd name="connsiteX0" fmla="*/ 0 w 3632200"/>
              <a:gd name="connsiteY0" fmla="*/ 2489200 h 2489200"/>
              <a:gd name="connsiteX1" fmla="*/ 2209800 w 3632200"/>
              <a:gd name="connsiteY1" fmla="*/ 1295400 h 2489200"/>
              <a:gd name="connsiteX2" fmla="*/ 3632200 w 3632200"/>
              <a:gd name="connsiteY2" fmla="*/ 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32200" h="2489200">
                <a:moveTo>
                  <a:pt x="0" y="2489200"/>
                </a:moveTo>
                <a:cubicBezTo>
                  <a:pt x="802216" y="2099733"/>
                  <a:pt x="1604433" y="1710267"/>
                  <a:pt x="2209800" y="1295400"/>
                </a:cubicBezTo>
                <a:cubicBezTo>
                  <a:pt x="2815167" y="880533"/>
                  <a:pt x="3403600" y="162983"/>
                  <a:pt x="36322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19375" y="2359025"/>
            <a:ext cx="6423025" cy="30289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1600" b="1" dirty="0"/>
              <a:t> </a:t>
            </a:r>
            <a:r>
              <a:rPr lang="fr-FR" sz="2000" b="1" dirty="0" smtClean="0"/>
              <a:t>Constats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Besoin et Critères de choix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Calendrier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Plan de financement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/>
              <a:t> </a:t>
            </a:r>
            <a:r>
              <a:rPr lang="fr-FR" sz="2000" b="1" dirty="0" smtClean="0"/>
              <a:t>Contacts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1 : Devis 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fr-FR" sz="2000" b="1" dirty="0" smtClean="0"/>
              <a:t> Annexe 2 : Centre Entrainement Régional</a:t>
            </a:r>
          </a:p>
        </p:txBody>
      </p:sp>
    </p:spTree>
    <p:extLst>
      <p:ext uri="{BB962C8B-B14F-4D97-AF65-F5344CB8AC3E}">
        <p14:creationId xmlns:p14="http://schemas.microsoft.com/office/powerpoint/2010/main" val="265435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3038"/>
            <a:ext cx="8229600" cy="533400"/>
          </a:xfrm>
        </p:spPr>
        <p:txBody>
          <a:bodyPr/>
          <a:lstStyle/>
          <a:p>
            <a:r>
              <a:rPr lang="fr-FR" sz="2800" dirty="0" smtClean="0"/>
              <a:t>Besoin : un Remorqueur Régional Bretagne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29773" y="754416"/>
            <a:ext cx="5814226" cy="5008563"/>
          </a:xfrm>
        </p:spPr>
        <p:txBody>
          <a:bodyPr/>
          <a:lstStyle/>
          <a:p>
            <a:r>
              <a:rPr lang="fr-FR" sz="1800" dirty="0" smtClean="0"/>
              <a:t>Le remorqueur régional a pour missions :</a:t>
            </a:r>
          </a:p>
          <a:p>
            <a:pPr lvl="1"/>
            <a:r>
              <a:rPr lang="fr-FR" sz="1400" b="1" dirty="0">
                <a:solidFill>
                  <a:schemeClr val="bg1"/>
                </a:solidFill>
              </a:rPr>
              <a:t>L</a:t>
            </a:r>
            <a:r>
              <a:rPr lang="fr-FR" sz="1400" b="1" dirty="0" smtClean="0">
                <a:solidFill>
                  <a:schemeClr val="bg1"/>
                </a:solidFill>
              </a:rPr>
              <a:t>’organisation de compétitions,</a:t>
            </a:r>
          </a:p>
          <a:p>
            <a:pPr lvl="1"/>
            <a:r>
              <a:rPr lang="fr-FR" sz="1400" b="1" dirty="0">
                <a:solidFill>
                  <a:schemeClr val="bg1"/>
                </a:solidFill>
              </a:rPr>
              <a:t>La réalisation du Centre d’Entrainement </a:t>
            </a:r>
            <a:r>
              <a:rPr lang="fr-FR" sz="1400" b="1" dirty="0" smtClean="0">
                <a:solidFill>
                  <a:schemeClr val="bg1"/>
                </a:solidFill>
              </a:rPr>
              <a:t>Régional (filière haut-niveau en Bretagne),</a:t>
            </a:r>
          </a:p>
          <a:p>
            <a:pPr lvl="1"/>
            <a:r>
              <a:rPr lang="fr-FR" sz="1400" b="1" dirty="0" smtClean="0">
                <a:solidFill>
                  <a:schemeClr val="bg1"/>
                </a:solidFill>
              </a:rPr>
              <a:t>La formation et l’entrainement des pilotes ,</a:t>
            </a:r>
          </a:p>
          <a:p>
            <a:pPr lvl="1"/>
            <a:r>
              <a:rPr lang="fr-FR" sz="1400" b="1" dirty="0" smtClean="0">
                <a:solidFill>
                  <a:schemeClr val="bg1"/>
                </a:solidFill>
              </a:rPr>
              <a:t>Moyen de lancement de secours en cas de panne du treuil dans  un club,</a:t>
            </a:r>
          </a:p>
          <a:p>
            <a:pPr lvl="1"/>
            <a:r>
              <a:rPr lang="fr-FR" sz="1400" b="1" dirty="0" smtClean="0">
                <a:solidFill>
                  <a:schemeClr val="bg1"/>
                </a:solidFill>
              </a:rPr>
              <a:t>Capacité à créer des sites de pratique ponctuels,</a:t>
            </a:r>
          </a:p>
          <a:p>
            <a:pPr lvl="1"/>
            <a:r>
              <a:rPr lang="fr-FR" sz="1400" b="1" dirty="0" smtClean="0">
                <a:solidFill>
                  <a:schemeClr val="bg1"/>
                </a:solidFill>
              </a:rPr>
              <a:t>Apport d’une activité complémentaire pour l’animateur régional.</a:t>
            </a:r>
          </a:p>
          <a:p>
            <a:endParaRPr lang="fr-FR" sz="1800" dirty="0" smtClean="0"/>
          </a:p>
          <a:p>
            <a:r>
              <a:rPr lang="fr-FR" sz="1800" dirty="0" smtClean="0"/>
              <a:t>Le treuil reste le moyen de lancement principal aussi bien à </a:t>
            </a:r>
            <a:r>
              <a:rPr lang="fr-FR" sz="1800" dirty="0" err="1" smtClean="0"/>
              <a:t>Loyat</a:t>
            </a:r>
            <a:r>
              <a:rPr lang="fr-FR" sz="1800" dirty="0" smtClean="0"/>
              <a:t> qu’à Saint-Sulpice.</a:t>
            </a:r>
          </a:p>
          <a:p>
            <a:pPr lvl="1"/>
            <a:r>
              <a:rPr lang="fr-FR" sz="1400" dirty="0" smtClean="0"/>
              <a:t>Le décollage par remorqueur est complémentaire.</a:t>
            </a:r>
          </a:p>
          <a:p>
            <a:pPr lvl="1"/>
            <a:endParaRPr lang="fr-FR" sz="1400" dirty="0"/>
          </a:p>
          <a:p>
            <a:r>
              <a:rPr lang="fr-FR" sz="1800" dirty="0" smtClean="0"/>
              <a:t>Le remorqueur régional est géré par l’Equipe Technique Régional Bretagne.</a:t>
            </a:r>
          </a:p>
          <a:p>
            <a:endParaRPr lang="fr-FR" sz="1800" dirty="0"/>
          </a:p>
          <a:p>
            <a:r>
              <a:rPr lang="fr-FR" sz="1800" dirty="0" smtClean="0"/>
              <a:t>Le propriétaire est le Comité Régional de Vol à Voile de Bretagne.</a:t>
            </a:r>
          </a:p>
          <a:p>
            <a:endParaRPr lang="fr-FR" sz="1800" dirty="0"/>
          </a:p>
          <a:p>
            <a:endParaRPr lang="fr-FR" sz="1800" dirty="0" smtClean="0"/>
          </a:p>
          <a:p>
            <a:pPr lvl="1"/>
            <a:endParaRPr lang="fr-FR" sz="14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88" t="2278" r="21164"/>
          <a:stretch/>
        </p:blipFill>
        <p:spPr bwMode="auto">
          <a:xfrm>
            <a:off x="682389" y="1173707"/>
            <a:ext cx="2647384" cy="4326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7088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3038"/>
            <a:ext cx="8229600" cy="533400"/>
          </a:xfrm>
        </p:spPr>
        <p:txBody>
          <a:bodyPr/>
          <a:lstStyle/>
          <a:p>
            <a:r>
              <a:rPr lang="fr-FR" dirty="0" smtClean="0"/>
              <a:t>Remorqueur Régional Bretagne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11690" y="1651379"/>
            <a:ext cx="5575110" cy="4220784"/>
          </a:xfrm>
        </p:spPr>
        <p:txBody>
          <a:bodyPr/>
          <a:lstStyle/>
          <a:p>
            <a:pPr marL="0" indent="0">
              <a:buNone/>
            </a:pPr>
            <a:r>
              <a:rPr lang="fr-FR" sz="2000" dirty="0" smtClean="0"/>
              <a:t>Le Comité Directeur du Comité Régional Vol à Voile de Bretagne et les représentants de l’ensemble des clubs bretons ont validé à l’unanimité le 24 novembre 2013  le projet de remorqueur régional.</a:t>
            </a:r>
            <a:endParaRPr lang="fr-FR" sz="2000" dirty="0"/>
          </a:p>
          <a:p>
            <a:pPr marL="0" indent="0">
              <a:buNone/>
            </a:pPr>
            <a:endParaRPr lang="fr-FR" sz="2000" dirty="0" smtClean="0"/>
          </a:p>
          <a:p>
            <a:pPr marL="457200" lvl="1" indent="0">
              <a:buNone/>
            </a:pPr>
            <a:endParaRPr lang="fr-FR" sz="1600" dirty="0"/>
          </a:p>
        </p:txBody>
      </p:sp>
      <p:pic>
        <p:nvPicPr>
          <p:cNvPr id="4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70" y="1692320"/>
            <a:ext cx="1582666" cy="154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754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Critères de choix de l’appareil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33266" y="1079500"/>
            <a:ext cx="6953533" cy="5008563"/>
          </a:xfrm>
        </p:spPr>
        <p:txBody>
          <a:bodyPr/>
          <a:lstStyle/>
          <a:p>
            <a:r>
              <a:rPr lang="fr-FR" sz="2400" dirty="0" smtClean="0"/>
              <a:t>Très faibles émissions sonores</a:t>
            </a:r>
          </a:p>
          <a:p>
            <a:pPr lvl="1"/>
            <a:r>
              <a:rPr lang="fr-FR" sz="2000" dirty="0" smtClean="0"/>
              <a:t>Pour ne pas gêner les riverains.</a:t>
            </a:r>
          </a:p>
          <a:p>
            <a:r>
              <a:rPr lang="fr-FR" sz="2400" dirty="0" smtClean="0"/>
              <a:t>Performances et sécurité</a:t>
            </a:r>
          </a:p>
          <a:p>
            <a:pPr lvl="1"/>
            <a:r>
              <a:rPr lang="fr-FR" sz="2000" dirty="0" smtClean="0"/>
              <a:t>Pour permettre des décollages efficaces et sûrs.</a:t>
            </a:r>
          </a:p>
          <a:p>
            <a:pPr lvl="1"/>
            <a:r>
              <a:rPr lang="fr-FR" sz="2000" dirty="0" smtClean="0"/>
              <a:t>Appareil homologué par la Fédération Française de Vol à Voile</a:t>
            </a:r>
          </a:p>
          <a:p>
            <a:r>
              <a:rPr lang="fr-FR" sz="2400" dirty="0" smtClean="0"/>
              <a:t>Coûts d’utilisation et de maintenance réduits</a:t>
            </a:r>
          </a:p>
          <a:p>
            <a:pPr lvl="1"/>
            <a:r>
              <a:rPr lang="fr-FR" sz="2000" dirty="0" smtClean="0"/>
              <a:t>Fiabilité de l’appareil</a:t>
            </a:r>
          </a:p>
          <a:p>
            <a:pPr lvl="1"/>
            <a:r>
              <a:rPr lang="fr-FR" sz="2000" dirty="0" smtClean="0"/>
              <a:t>Faible consommation d’énergie</a:t>
            </a:r>
          </a:p>
          <a:p>
            <a:r>
              <a:rPr lang="fr-FR" sz="2400" dirty="0" smtClean="0"/>
              <a:t>Facilité d’usage</a:t>
            </a:r>
          </a:p>
          <a:p>
            <a:pPr lvl="1"/>
            <a:r>
              <a:rPr lang="fr-FR" sz="2000" dirty="0" smtClean="0"/>
              <a:t>Pour permettre l’usage par un large panel de licenciés</a:t>
            </a:r>
          </a:p>
          <a:p>
            <a:endParaRPr lang="fr-FR" sz="2400" dirty="0"/>
          </a:p>
        </p:txBody>
      </p:sp>
      <p:pic>
        <p:nvPicPr>
          <p:cNvPr id="4" name="Picture 136" descr="kmi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18310" y="978717"/>
            <a:ext cx="715963" cy="71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4" descr="1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39" y="1949355"/>
            <a:ext cx="719138" cy="7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7" descr="pilo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77" y="4446895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currency_eur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77" y="3301929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649915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8982</TotalTime>
  <Words>1087</Words>
  <Application>Microsoft Office PowerPoint</Application>
  <PresentationFormat>Affichage à l'écran (4:3)</PresentationFormat>
  <Paragraphs>200</Paragraphs>
  <Slides>23</Slides>
  <Notes>15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Modèle par défaut</vt:lpstr>
      <vt:lpstr>Aéronef Remorqueur Régional</vt:lpstr>
      <vt:lpstr>Présentation du projet Remorqueur Régional Bretagne</vt:lpstr>
      <vt:lpstr>Constats</vt:lpstr>
      <vt:lpstr>Constats</vt:lpstr>
      <vt:lpstr>Constats</vt:lpstr>
      <vt:lpstr>Présentation du projet Remorqueur Régional Bretagne</vt:lpstr>
      <vt:lpstr>Besoin : un Remorqueur Régional Bretagne</vt:lpstr>
      <vt:lpstr>Remorqueur Régional Bretagne</vt:lpstr>
      <vt:lpstr>Critères de choix de l’appareil</vt:lpstr>
      <vt:lpstr>Exemples d’appareils candidats</vt:lpstr>
      <vt:lpstr>Présentation du projet Remorqueur Régional Bretagne</vt:lpstr>
      <vt:lpstr>Calendrier</vt:lpstr>
      <vt:lpstr>Présentation du projet Remorqueur Régional Bretagne</vt:lpstr>
      <vt:lpstr>Plan de financement</vt:lpstr>
      <vt:lpstr>Opportunités pour la Région Bretagne</vt:lpstr>
      <vt:lpstr>Présentation du projet Remorqueur Régional Bretagne</vt:lpstr>
      <vt:lpstr>Contacts</vt:lpstr>
      <vt:lpstr>Présentation du projet Remorqueur Régional Bretagne</vt:lpstr>
      <vt:lpstr>Annexe 1 : Devis</vt:lpstr>
      <vt:lpstr>Annexe 1 : Devis</vt:lpstr>
      <vt:lpstr>Présentation du projet Remorqueur Régional Bretagne</vt:lpstr>
      <vt:lpstr>Annexe 2 : Centre d’entrainement Bretagne Grand-Ouest</vt:lpstr>
      <vt:lpstr>Centre d’entrainement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Philippe</dc:creator>
  <cp:lastModifiedBy>DE PECHY Philippe NRS</cp:lastModifiedBy>
  <cp:revision>652</cp:revision>
  <dcterms:created xsi:type="dcterms:W3CDTF">1601-01-01T00:00:00Z</dcterms:created>
  <dcterms:modified xsi:type="dcterms:W3CDTF">2014-07-11T13:14:26Z</dcterms:modified>
</cp:coreProperties>
</file>