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35" r:id="rId3"/>
    <p:sldId id="452" r:id="rId4"/>
    <p:sldId id="453" r:id="rId5"/>
    <p:sldId id="454" r:id="rId6"/>
    <p:sldId id="466" r:id="rId7"/>
    <p:sldId id="472" r:id="rId8"/>
    <p:sldId id="473" r:id="rId9"/>
    <p:sldId id="474" r:id="rId10"/>
    <p:sldId id="455" r:id="rId11"/>
    <p:sldId id="456" r:id="rId12"/>
    <p:sldId id="468" r:id="rId13"/>
    <p:sldId id="457" r:id="rId14"/>
    <p:sldId id="458" r:id="rId15"/>
    <p:sldId id="475" r:id="rId16"/>
    <p:sldId id="461" r:id="rId17"/>
    <p:sldId id="462" r:id="rId18"/>
    <p:sldId id="459" r:id="rId19"/>
    <p:sldId id="463" r:id="rId20"/>
    <p:sldId id="460" r:id="rId21"/>
    <p:sldId id="464" r:id="rId22"/>
    <p:sldId id="465" r:id="rId23"/>
    <p:sldId id="467" r:id="rId24"/>
    <p:sldId id="471" r:id="rId25"/>
    <p:sldId id="470" r:id="rId26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FF6600"/>
    <a:srgbClr val="FAA906"/>
    <a:srgbClr val="CCFF33"/>
    <a:srgbClr val="800000"/>
    <a:srgbClr val="161642"/>
    <a:srgbClr val="FFFF66"/>
    <a:srgbClr val="E1F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1" autoAdjust="0"/>
    <p:restoredTop sz="94660"/>
  </p:normalViewPr>
  <p:slideViewPr>
    <p:cSldViewPr snapToGrid="0">
      <p:cViewPr>
        <p:scale>
          <a:sx n="75" d="100"/>
          <a:sy n="75" d="100"/>
        </p:scale>
        <p:origin x="-10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298" y="-12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42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42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6D6B81F-8DB9-4AD3-8281-DCD27C2BF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66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42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57" y="4721515"/>
            <a:ext cx="5443900" cy="44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42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4EA4D12-4AD6-401E-BA79-3527E5BA1C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0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663062-B133-4545-A3A5-2CEB6E3D106D}" type="slidenum">
              <a:rPr lang="fr-FR" smtClean="0">
                <a:latin typeface="Times New Roman" pitchFamily="18" charset="0"/>
              </a:rPr>
              <a:pPr eaLnBrk="1" hangingPunct="1"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6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24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24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2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3975100" cy="242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1700" y="3570288"/>
            <a:ext cx="3975100" cy="242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7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3975100" cy="242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1700" y="3570288"/>
            <a:ext cx="3975100" cy="242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08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84200" y="990600"/>
            <a:ext cx="8102600" cy="5008563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6155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17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7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404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1700" y="990600"/>
            <a:ext cx="397510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1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73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6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35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615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G_270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3282" r="25264" b="37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990600"/>
            <a:ext cx="81026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WordArt 17"/>
          <p:cNvSpPr>
            <a:spLocks noChangeArrowheads="1" noChangeShapeType="1" noTextEdit="1"/>
          </p:cNvSpPr>
          <p:nvPr/>
        </p:nvSpPr>
        <p:spPr bwMode="auto">
          <a:xfrm rot="-5400000">
            <a:off x="-2339975" y="2660650"/>
            <a:ext cx="5238750" cy="29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noFill/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www.planeur35.org</a:t>
            </a:r>
          </a:p>
        </p:txBody>
      </p:sp>
      <p:pic>
        <p:nvPicPr>
          <p:cNvPr id="1030" name="Picture 7" descr="FFVV-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9525" r="16287" b="14035"/>
          <a:stretch>
            <a:fillRect/>
          </a:stretch>
        </p:blipFill>
        <p:spPr bwMode="auto">
          <a:xfrm>
            <a:off x="7640638" y="5808663"/>
            <a:ext cx="150336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1371600" y="6388100"/>
            <a:ext cx="668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25273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Planeurs d’Ille-et-Vilaine                                      </a:t>
            </a:r>
            <a:fld id="{B85259CE-0C6F-4896-9E25-FF9CDCC90318}" type="slidenum"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fr-F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6164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rgbClr val="8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.mourier@wanadoo.f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planeur-bretagne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00025"/>
            <a:ext cx="5575299" cy="4055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4365625"/>
            <a:ext cx="7480300" cy="7715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de Développement</a:t>
            </a:r>
            <a:r>
              <a:rPr lang="fr-FR" sz="2800" dirty="0" smtClean="0">
                <a:solidFill>
                  <a:srgbClr val="E1F244"/>
                </a:solidFill>
              </a:rPr>
              <a:t/>
            </a:r>
            <a:br>
              <a:rPr lang="fr-FR" sz="2800" dirty="0" smtClean="0">
                <a:solidFill>
                  <a:srgbClr val="E1F244"/>
                </a:solidFill>
              </a:rPr>
            </a:br>
            <a:r>
              <a:rPr lang="fr-FR" sz="360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DURABLE 2012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5295900"/>
            <a:ext cx="6705600" cy="749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« Planeurs d’Ille-et-Vilaine 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05700" y="800100"/>
            <a:ext cx="1485900" cy="33147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Handisport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fr-FR" sz="1400" b="1" i="1" kern="0" noProof="0" dirty="0" err="1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nvironnement</a:t>
            </a: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Féminines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Haut niveau</a:t>
            </a: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</a:t>
            </a:r>
            <a:r>
              <a:rPr kumimoji="0" 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tous!</a:t>
            </a:r>
            <a:endParaRPr kumimoji="0" lang="fr-FR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Constats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7112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dynamique</a:t>
            </a:r>
            <a:r>
              <a:rPr lang="fr-FR" sz="1600" dirty="0" smtClean="0"/>
              <a:t>, bonne insertion locale</a:t>
            </a:r>
            <a:r>
              <a:rPr lang="fr-FR" sz="1600" dirty="0"/>
              <a:t>.</a:t>
            </a:r>
            <a:endParaRPr lang="fr-FR" sz="1600" dirty="0" smtClean="0"/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Mais nous sommes conscients que notre forte activité se traduit par des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nuisances sonores </a:t>
            </a:r>
            <a:r>
              <a:rPr lang="fr-FR" sz="1600" dirty="0" smtClean="0"/>
              <a:t>envers les riverains du fait de l’utilisation d’un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 remorqueur vétuste</a:t>
            </a:r>
            <a:r>
              <a:rPr lang="fr-FR" sz="1600" dirty="0" smtClean="0"/>
              <a:t>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C’est pourquoi une expérimentation du décollage au treuil a été conduite en septembre 2011.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Le bilan s’est montré positif et le conseil d’administration PIV du 05 novembre 2011 a acté la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nécessité d’utiliser le treuil comme moyen de lancement principal</a:t>
            </a:r>
          </a:p>
          <a:p>
            <a:pPr lvl="1">
              <a:defRPr/>
            </a:pPr>
            <a:r>
              <a:rPr lang="fr-FR" sz="1400" dirty="0" smtClean="0"/>
              <a:t>plus respectueux de l’environnement, totalement silencieux</a:t>
            </a:r>
          </a:p>
          <a:p>
            <a:pPr lvl="1">
              <a:defRPr/>
            </a:pPr>
            <a:r>
              <a:rPr lang="fr-FR" sz="1400" dirty="0" smtClean="0"/>
              <a:t>plus </a:t>
            </a:r>
            <a:r>
              <a:rPr lang="fr-FR" sz="1400" dirty="0"/>
              <a:t>accessible : baisse du coût de lancement, baisse des tarifs</a:t>
            </a:r>
          </a:p>
          <a:p>
            <a:pPr>
              <a:defRPr/>
            </a:pPr>
            <a:endParaRPr lang="fr-FR" sz="1400" dirty="0" smtClean="0"/>
          </a:p>
          <a:p>
            <a:pPr>
              <a:defRPr/>
            </a:pPr>
            <a:r>
              <a:rPr lang="fr-FR" sz="1600" dirty="0"/>
              <a:t>Ce changement doit aussi permettre de développer la pratique </a:t>
            </a: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handisport</a:t>
            </a:r>
            <a:r>
              <a:rPr lang="fr-FR" sz="1600" dirty="0"/>
              <a:t>.</a:t>
            </a:r>
          </a:p>
          <a:p>
            <a:pPr lvl="1">
              <a:defRPr/>
            </a:pPr>
            <a:endParaRPr lang="fr-FR" sz="1400" dirty="0" smtClean="0"/>
          </a:p>
          <a:p>
            <a:pPr>
              <a:defRPr/>
            </a:pPr>
            <a:r>
              <a:rPr lang="fr-FR" sz="1800" dirty="0" smtClean="0"/>
              <a:t>Pour cela le club Planeurs d’Ille-et-Vilaine présente le projet de développement « 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Durable 2012</a:t>
            </a:r>
            <a:r>
              <a:rPr lang="fr-FR" sz="1800" dirty="0" smtClean="0"/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« Planeur Durable 2012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698500"/>
            <a:ext cx="8813800" cy="4906963"/>
          </a:xfrm>
        </p:spPr>
        <p:txBody>
          <a:bodyPr/>
          <a:lstStyle/>
          <a:p>
            <a:pPr>
              <a:defRPr/>
            </a:pPr>
            <a:r>
              <a:rPr lang="fr-FR" sz="2000" dirty="0"/>
              <a:t>Projet d'équipement visant à répondre aux missions prioritaires de PIV </a:t>
            </a:r>
            <a:r>
              <a:rPr lang="fr-FR" sz="2000" dirty="0" smtClean="0"/>
              <a:t>:</a:t>
            </a:r>
          </a:p>
          <a:p>
            <a:pPr lvl="1">
              <a:defRPr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Handisport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/>
              <a:t>: accès des personnes handicapées à toutes les phases de l’activité : vol en monoplace adapté et lancement des </a:t>
            </a:r>
            <a:r>
              <a:rPr lang="fr-FR" sz="1800" dirty="0" smtClean="0"/>
              <a:t>planeurs</a:t>
            </a:r>
            <a:endPara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Environnement </a:t>
            </a:r>
            <a:r>
              <a:rPr lang="fr-FR" sz="1800" dirty="0"/>
              <a:t>: réduction des nuisances sonores </a:t>
            </a:r>
            <a:r>
              <a:rPr lang="fr-FR" sz="1800" dirty="0" smtClean="0"/>
              <a:t>riverains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Accueil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plus grand nombre et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scolaires </a:t>
            </a:r>
            <a:r>
              <a:rPr lang="fr-FR" sz="1800" dirty="0"/>
              <a:t>: </a:t>
            </a:r>
            <a:r>
              <a:rPr lang="fr-FR" sz="1800" dirty="0" smtClean="0"/>
              <a:t>baisse des </a:t>
            </a:r>
            <a:r>
              <a:rPr lang="fr-FR" sz="1800" dirty="0"/>
              <a:t>coûts de pratique par modernisation </a:t>
            </a:r>
            <a:r>
              <a:rPr lang="fr-FR" sz="1800" dirty="0" smtClean="0"/>
              <a:t>du moyen de lancement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émulation et haut niveau, fidélisation des membres</a:t>
            </a:r>
          </a:p>
          <a:p>
            <a:pPr lvl="1">
              <a:defRPr/>
            </a:pPr>
            <a:endParaRPr lang="fr-FR" sz="1800" dirty="0" smtClean="0"/>
          </a:p>
          <a:p>
            <a:pPr>
              <a:defRPr/>
            </a:pPr>
            <a:r>
              <a:rPr lang="fr-FR" sz="2000" dirty="0" smtClean="0"/>
              <a:t>Ce projet se décompose en 3 lots, </a:t>
            </a:r>
            <a:r>
              <a:rPr lang="fr-FR" sz="2000" u="sng" dirty="0" smtClean="0">
                <a:solidFill>
                  <a:schemeClr val="bg1"/>
                </a:solidFill>
              </a:rPr>
              <a:t>par ordre de priorité </a:t>
            </a:r>
            <a:r>
              <a:rPr lang="fr-FR" sz="2000" dirty="0" smtClean="0"/>
              <a:t>:</a:t>
            </a:r>
          </a:p>
          <a:p>
            <a:pPr lvl="1">
              <a:defRPr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1</a:t>
            </a:r>
            <a:r>
              <a:rPr lang="fr-FR" sz="1800" dirty="0"/>
              <a:t> : Mise en place d'un </a:t>
            </a:r>
            <a:r>
              <a:rPr lang="fr-FR" sz="1800" dirty="0" err="1" smtClean="0"/>
              <a:t>handi</a:t>
            </a:r>
            <a:r>
              <a:rPr lang="fr-FR" sz="1800" dirty="0" smtClean="0"/>
              <a:t>-treuil </a:t>
            </a:r>
            <a:r>
              <a:rPr lang="fr-FR" sz="1800" dirty="0"/>
              <a:t>comme moyen de lancement </a:t>
            </a:r>
            <a:r>
              <a:rPr lang="fr-FR" sz="1800" dirty="0" smtClean="0"/>
              <a:t>principal</a:t>
            </a:r>
          </a:p>
          <a:p>
            <a:pPr lvl="2">
              <a:defRPr/>
            </a:pPr>
            <a:r>
              <a:rPr lang="fr-FR" sz="1400" dirty="0" smtClean="0"/>
              <a:t>Objectif : Mars 2012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2</a:t>
            </a:r>
            <a:r>
              <a:rPr lang="fr-FR" sz="1800" dirty="0" smtClean="0"/>
              <a:t> : Adaptation parc planeur : </a:t>
            </a:r>
            <a:r>
              <a:rPr lang="fr-FR" sz="1800" dirty="0" err="1" smtClean="0"/>
              <a:t>handi</a:t>
            </a:r>
            <a:r>
              <a:rPr lang="fr-FR" sz="1800" dirty="0" smtClean="0"/>
              <a:t>-planeur monoplace et performance</a:t>
            </a:r>
          </a:p>
          <a:p>
            <a:pPr lvl="2">
              <a:defRPr/>
            </a:pPr>
            <a:r>
              <a:rPr lang="fr-FR" sz="1400" dirty="0" smtClean="0"/>
              <a:t>Objectif : Mars 2012 et hiver 2012-2013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3</a:t>
            </a:r>
            <a:r>
              <a:rPr lang="fr-FR" sz="1800" dirty="0" smtClean="0"/>
              <a:t> : Actualisation et mutualisation remorqueur</a:t>
            </a:r>
          </a:p>
          <a:p>
            <a:pPr lvl="2">
              <a:defRPr/>
            </a:pPr>
            <a:r>
              <a:rPr lang="fr-FR" sz="1400" dirty="0" smtClean="0"/>
              <a:t>Objectif : 2015			</a:t>
            </a:r>
            <a:r>
              <a:rPr lang="fr-FR" sz="1200" dirty="0" smtClean="0"/>
              <a:t>						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pic>
        <p:nvPicPr>
          <p:cNvPr id="1033" name="Picture 9" descr="http://rpmedia.ask.com/ts?u=/wikipedia/commons/thumb/9/9f/V20001.jpg/325px-V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4" y="874712"/>
            <a:ext cx="4780103" cy="29098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rm5.static.flickr.com/4066/4566486735_ac56c2b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6" y="557212"/>
            <a:ext cx="2250939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hilippe\Downloads\winchan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083050"/>
            <a:ext cx="6502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700" y="558800"/>
            <a:ext cx="4927600" cy="5008563"/>
          </a:xfrm>
        </p:spPr>
        <p:txBody>
          <a:bodyPr/>
          <a:lstStyle/>
          <a:p>
            <a:pPr>
              <a:defRPr/>
            </a:pPr>
            <a:r>
              <a:rPr lang="fr-FR" sz="1600" dirty="0" smtClean="0"/>
              <a:t>Le treuil est un moyen de lancement moderne offre les avantages suivants :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le moteur du treuil au sol n’est audible qu’à quelques dizaines de mètres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Environnement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un décollage au treuil consomme 4 à 5 fois moins de carburant, et rejette d’autant moins de CO²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un décollage au treuil coûte 8€ contre 23€ au remorqueur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Facilité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tout à chacun peut conduire le treuil après quelque jours de formation, sans nécessité de qualification préalable (même sans être pilote)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Intégration du handicap </a:t>
            </a:r>
            <a:r>
              <a:rPr lang="fr-FR" sz="1400" dirty="0" smtClean="0"/>
              <a:t>: le treuil ne nécessite pas l’utilisation des jambes. Une personne en fauteuil roulant peut contribuer au lancement des planeurs</a:t>
            </a:r>
          </a:p>
          <a:p>
            <a:pPr lvl="1">
              <a:defRPr/>
            </a:pPr>
            <a:endParaRPr lang="fr-FR" sz="1400" dirty="0"/>
          </a:p>
          <a:p>
            <a:pPr>
              <a:defRPr/>
            </a:pPr>
            <a:r>
              <a:rPr lang="fr-FR" sz="1600" dirty="0" smtClean="0"/>
              <a:t>L’avion remorqueur conserve les avantages suivants :</a:t>
            </a:r>
          </a:p>
          <a:p>
            <a:pPr lvl="1">
              <a:defRPr/>
            </a:pPr>
            <a:r>
              <a:rPr lang="fr-FR" sz="1400" dirty="0" smtClean="0"/>
              <a:t>Dans certaines conditions aérologiques, la piste de Saint-Sulpice étant étroite, seul l’avion remorqueur permet aux planeurs de rejoindre les courants ascendants voire de décoller.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750887"/>
            <a:ext cx="341471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SC067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086100"/>
            <a:ext cx="3414712" cy="186842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hrottle gui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44" y="4457700"/>
            <a:ext cx="2794000" cy="21082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0" y="1349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660400"/>
            <a:ext cx="83947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C’est pourquoi il est recommandé </a:t>
            </a:r>
            <a:br>
              <a:rPr lang="fr-FR" sz="2400" dirty="0" smtClean="0"/>
            </a:br>
            <a:r>
              <a:rPr lang="fr-FR" sz="2400" dirty="0" smtClean="0"/>
              <a:t>une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avec décollages mixtes </a:t>
            </a:r>
            <a:r>
              <a:rPr lang="fr-FR" sz="2400" dirty="0" smtClean="0"/>
              <a:t>à Saint-Sulpice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Treuil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moyen de décollage principal utilisé pour </a:t>
            </a:r>
            <a:r>
              <a:rPr lang="fr-FR" sz="1800" dirty="0" smtClean="0">
                <a:solidFill>
                  <a:schemeClr val="bg1"/>
                </a:solidFill>
              </a:rPr>
              <a:t>75% des décollages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 remorqueur </a:t>
            </a:r>
            <a:r>
              <a:rPr lang="fr-FR" sz="1800" dirty="0" smtClean="0"/>
              <a:t>: moyen de secours utilisé dans certaines conditions aérologiques ou pour certaines activités (ex : compétition). </a:t>
            </a:r>
            <a:r>
              <a:rPr lang="fr-FR" sz="1800" dirty="0" smtClean="0">
                <a:solidFill>
                  <a:schemeClr val="bg1"/>
                </a:solidFill>
              </a:rPr>
              <a:t>25% des décollages</a:t>
            </a:r>
          </a:p>
          <a:p>
            <a:pPr>
              <a:defRPr/>
            </a:pPr>
            <a:r>
              <a:rPr lang="fr-FR" sz="2400" dirty="0" smtClean="0"/>
              <a:t>L’activité treuil à LFSS est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autorisée par l’Aviation Civile</a:t>
            </a:r>
            <a:r>
              <a:rPr lang="fr-FR" sz="2400" dirty="0" smtClean="0"/>
              <a:t>.</a:t>
            </a:r>
          </a:p>
          <a:p>
            <a:pPr>
              <a:defRPr/>
            </a:pPr>
            <a:r>
              <a:rPr lang="fr-FR" sz="2400" dirty="0" smtClean="0"/>
              <a:t>La mise en œuvre d’un treuil à Saint-Sulpice ne requiert plus que des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investissements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/>
              <a:t>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Matériel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</a:t>
            </a:r>
          </a:p>
          <a:p>
            <a:pPr lvl="2">
              <a:defRPr/>
            </a:pPr>
            <a:r>
              <a:rPr lang="fr-FR" sz="1200" dirty="0" smtClean="0"/>
              <a:t>Achat d’un treuil équipé</a:t>
            </a:r>
          </a:p>
          <a:p>
            <a:pPr lvl="2">
              <a:defRPr/>
            </a:pPr>
            <a:r>
              <a:rPr lang="fr-FR" sz="1200" dirty="0" smtClean="0"/>
              <a:t>Achat d’une voiture permettant de remonter les câbles</a:t>
            </a:r>
          </a:p>
          <a:p>
            <a:pPr lvl="2">
              <a:defRPr/>
            </a:pPr>
            <a:r>
              <a:rPr lang="fr-FR" sz="1200" dirty="0" smtClean="0"/>
              <a:t>Modification du parc planeur des Planeurs d’Ille-et-Vilaine afin qu’il soit </a:t>
            </a:r>
            <a:r>
              <a:rPr lang="fr-FR" sz="1200" dirty="0" err="1" smtClean="0"/>
              <a:t>treuillable</a:t>
            </a:r>
            <a:endParaRPr lang="fr-FR" sz="1200" dirty="0" smtClean="0"/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Formation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</a:t>
            </a:r>
          </a:p>
          <a:p>
            <a:pPr lvl="2">
              <a:defRPr/>
            </a:pPr>
            <a:r>
              <a:rPr lang="fr-FR" sz="1200" dirty="0" smtClean="0"/>
              <a:t>Des membres du club à l’utilisation du treuil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33400"/>
          </a:xfrm>
        </p:spPr>
        <p:txBody>
          <a:bodyPr/>
          <a:lstStyle/>
          <a:p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5248216" cy="4572000"/>
          </a:xfrm>
        </p:spPr>
        <p:txBody>
          <a:bodyPr/>
          <a:lstStyle/>
          <a:p>
            <a:r>
              <a:rPr lang="fr-FR" sz="2400" dirty="0" smtClean="0"/>
              <a:t>Il est possible d’équiper un treuil avec un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/>
              <a:t>permettant aux personnes en fauteuil d’accéder aux commandes du treuil.</a:t>
            </a:r>
          </a:p>
          <a:p>
            <a:endParaRPr lang="fr-FR" sz="2400" dirty="0" smtClean="0"/>
          </a:p>
          <a:p>
            <a:r>
              <a:rPr lang="fr-FR" sz="2400" dirty="0" smtClean="0"/>
              <a:t>Les personnes à mobilité réduite pourront non seulement piloter un planeur mais également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piloter le treuil</a:t>
            </a:r>
            <a:r>
              <a:rPr lang="fr-FR" sz="2400" dirty="0" smtClean="0"/>
              <a:t>.</a:t>
            </a:r>
          </a:p>
          <a:p>
            <a:pPr lvl="1"/>
            <a:r>
              <a:rPr lang="fr-FR" sz="1800" dirty="0" smtClean="0"/>
              <a:t>Intégration étendue au sein du club!</a:t>
            </a:r>
            <a:endParaRPr lang="fr-FR" sz="1800" dirty="0"/>
          </a:p>
        </p:txBody>
      </p:sp>
      <p:sp>
        <p:nvSpPr>
          <p:cNvPr id="4" name="AutoShape 2" descr="https://mail.google.com/mail/?ui=2&amp;ik=8c1c7f392d&amp;view=att&amp;th=133cc27860917c47&amp;attid=0.8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mail.google.com/mail/?ui=2&amp;ik=8c1c7f392d&amp;view=att&amp;th=133cc27860917c47&amp;attid=0.8&amp;disp=inline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6" y="3543300"/>
            <a:ext cx="3218610" cy="280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6" y="877888"/>
            <a:ext cx="3218610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977900"/>
            <a:ext cx="8102600" cy="48688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Le treuil permettra une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 majeure des nuisances sonores </a:t>
            </a:r>
            <a:r>
              <a:rPr lang="fr-FR" sz="2000" dirty="0" smtClean="0"/>
              <a:t>ressenties par les riverains.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L’</a:t>
            </a:r>
            <a:r>
              <a:rPr lang="fr-FR" sz="2000" dirty="0" err="1" smtClean="0"/>
              <a:t>handi</a:t>
            </a:r>
            <a:r>
              <a:rPr lang="fr-FR" sz="2000" dirty="0" smtClean="0"/>
              <a:t>-treuil permettra un intégration des licenciés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handicapés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/>
              <a:t>dans toutes les composantes de l’activité, en vol et sol.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D’autres bénéfices pourront être apportés aux habitants des communes voisines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Tremplin jeunes </a:t>
            </a:r>
            <a:r>
              <a:rPr lang="fr-FR" sz="1800" dirty="0" smtClean="0"/>
              <a:t>: le club pourra accueillir un jeune issu de la communauté de communes afin de le former à lancer les planeurs (par exemple sous la forme d’un Service Civique)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pour tous </a:t>
            </a:r>
            <a:r>
              <a:rPr lang="fr-FR" sz="1800" dirty="0" smtClean="0"/>
              <a:t>: la baisse des coûts permettra des offres packagées spéciales pour les lycéens, </a:t>
            </a:r>
            <a:r>
              <a:rPr lang="fr-FR" sz="1800" dirty="0" err="1" smtClean="0"/>
              <a:t>handi</a:t>
            </a:r>
            <a:r>
              <a:rPr lang="fr-FR" sz="1800" dirty="0" smtClean="0"/>
              <a:t>, féminines, jeunes des communes du Grand-Fougeray</a:t>
            </a:r>
          </a:p>
          <a:p>
            <a:pPr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8636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PIV souhaite disposer d’un treuil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dès le début de la saison 2012</a:t>
            </a:r>
          </a:p>
          <a:p>
            <a:pPr lvl="1">
              <a:defRPr/>
            </a:pPr>
            <a:r>
              <a:rPr lang="fr-FR" dirty="0" smtClean="0"/>
              <a:t>Pour que le développement de l’activité n’incommode pas les riverains,</a:t>
            </a:r>
          </a:p>
          <a:p>
            <a:pPr lvl="1">
              <a:defRPr/>
            </a:pPr>
            <a:r>
              <a:rPr lang="fr-FR" dirty="0" smtClean="0"/>
              <a:t>Pour baisser les coûts de pratique,</a:t>
            </a:r>
          </a:p>
          <a:p>
            <a:pPr lvl="1">
              <a:defRPr/>
            </a:pPr>
            <a:r>
              <a:rPr lang="fr-FR" dirty="0" smtClean="0"/>
              <a:t>Pour s’ouvrir à un public plus large tout en permettant aux personnes handicapées de participer à toutes les phases de l’activité.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Budget global équipement : </a:t>
            </a:r>
            <a:r>
              <a:rPr lang="fr-FR" dirty="0" smtClean="0"/>
              <a:t>95k</a:t>
            </a:r>
            <a:r>
              <a:rPr lang="fr-FR" dirty="0" smtClean="0"/>
              <a:t>€</a:t>
            </a:r>
          </a:p>
          <a:p>
            <a:pPr lvl="1">
              <a:defRPr/>
            </a:pPr>
            <a:r>
              <a:rPr lang="fr-FR" dirty="0" smtClean="0"/>
              <a:t>Capacité autofinancement PIV : 20% (emprunt)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2 : </a:t>
            </a:r>
            <a:r>
              <a:rPr lang="fr-FR" dirty="0" err="1" smtClean="0"/>
              <a:t>Handi</a:t>
            </a:r>
            <a:r>
              <a:rPr lang="fr-FR" dirty="0" smtClean="0"/>
              <a:t>-Planeur et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622300"/>
            <a:ext cx="4875213" cy="4983163"/>
          </a:xfrm>
        </p:spPr>
        <p:txBody>
          <a:bodyPr/>
          <a:lstStyle/>
          <a:p>
            <a:pPr>
              <a:defRPr/>
            </a:pPr>
            <a:r>
              <a:rPr lang="fr-FR" sz="1600" dirty="0"/>
              <a:t>PIV ne possède pas de </a:t>
            </a: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adapté </a:t>
            </a:r>
            <a:r>
              <a:rPr lang="fr-FR" sz="1600" dirty="0"/>
              <a:t>pour personne handicapée.</a:t>
            </a:r>
          </a:p>
          <a:p>
            <a:pPr lvl="1">
              <a:defRPr/>
            </a:pPr>
            <a:r>
              <a:rPr lang="fr-FR" sz="1400" dirty="0" smtClean="0"/>
              <a:t>PIV peut utiliser le biplace régional de formation adapté,</a:t>
            </a:r>
          </a:p>
          <a:p>
            <a:pPr lvl="1">
              <a:defRPr/>
            </a:pPr>
            <a:r>
              <a:rPr lang="fr-FR" sz="1400" dirty="0" smtClean="0"/>
              <a:t>Mais il </a:t>
            </a:r>
            <a:r>
              <a:rPr lang="fr-FR" sz="1400" dirty="0"/>
              <a:t>manque un 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monoplace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/>
              <a:t>équipé d’un </a:t>
            </a:r>
            <a:r>
              <a:rPr lang="fr-FR" sz="1400" dirty="0" err="1"/>
              <a:t>malonnier</a:t>
            </a:r>
            <a:r>
              <a:rPr lang="fr-FR" sz="1400" dirty="0" smtClean="0"/>
              <a:t>.</a:t>
            </a:r>
          </a:p>
          <a:p>
            <a:pPr>
              <a:defRPr/>
            </a:pPr>
            <a:endParaRPr lang="fr-FR" sz="1600" dirty="0"/>
          </a:p>
          <a:p>
            <a:pPr>
              <a:defRPr/>
            </a:pPr>
            <a:r>
              <a:rPr lang="fr-FR" sz="1600" dirty="0" smtClean="0"/>
              <a:t>Le parc planeur de PIV est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vieillissant </a:t>
            </a:r>
            <a:b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dirty="0" smtClean="0"/>
              <a:t>(âge moyen 30 ans).</a:t>
            </a:r>
          </a:p>
          <a:p>
            <a:pPr lvl="1">
              <a:defRPr/>
            </a:pPr>
            <a:r>
              <a:rPr lang="fr-FR" sz="1400" dirty="0" smtClean="0"/>
              <a:t>Il manque un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de compétition </a:t>
            </a:r>
            <a:r>
              <a:rPr lang="fr-FR" sz="1400" dirty="0" smtClean="0"/>
              <a:t>permettant aux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espoirs du club </a:t>
            </a:r>
            <a:r>
              <a:rPr lang="fr-FR" sz="1400" dirty="0" smtClean="0"/>
              <a:t>de concourir dans les catégories de plus à hautes performances.</a:t>
            </a:r>
          </a:p>
          <a:p>
            <a:pPr lvl="1"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C’est pour quoi ce lot vise à actualiser la flotte actuelle à travers deux actions :</a:t>
            </a:r>
          </a:p>
          <a:p>
            <a:pPr lvl="1">
              <a:defRPr/>
            </a:pPr>
            <a:r>
              <a:rPr lang="fr-FR" sz="1400" dirty="0" smtClean="0"/>
              <a:t>Equipement d’un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malonnier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/>
              <a:t>l’un </a:t>
            </a:r>
            <a:r>
              <a:rPr lang="fr-FR" sz="1400" dirty="0"/>
              <a:t>de ses planeurs </a:t>
            </a:r>
            <a:r>
              <a:rPr lang="fr-FR" sz="1400" dirty="0" smtClean="0"/>
              <a:t>monoplaces </a:t>
            </a:r>
            <a:r>
              <a:rPr lang="fr-FR" sz="1400" dirty="0"/>
              <a:t>« Pégase </a:t>
            </a:r>
            <a:r>
              <a:rPr lang="fr-FR" sz="1400" dirty="0" smtClean="0"/>
              <a:t>» appartenant à PIV pour disposer d’un </a:t>
            </a:r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handiplaneur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monoplace</a:t>
            </a:r>
          </a:p>
          <a:p>
            <a:pPr lvl="1">
              <a:defRPr/>
            </a:pPr>
            <a:r>
              <a:rPr lang="fr-FR" sz="1400" dirty="0" smtClean="0"/>
              <a:t>Remplacement d’un </a:t>
            </a:r>
            <a:r>
              <a:rPr lang="fr-FR" sz="1400" dirty="0"/>
              <a:t>planeur PIV actuellement peu utilisé par un 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de performance apte au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treuil.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14423" r="10757" b="29488"/>
          <a:stretch>
            <a:fillRect/>
          </a:stretch>
        </p:blipFill>
        <p:spPr bwMode="auto">
          <a:xfrm>
            <a:off x="5408613" y="908050"/>
            <a:ext cx="3582987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50" y="3098800"/>
            <a:ext cx="350222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égende encadrée 2 4"/>
          <p:cNvSpPr/>
          <p:nvPr/>
        </p:nvSpPr>
        <p:spPr>
          <a:xfrm>
            <a:off x="6415831" y="4826000"/>
            <a:ext cx="969862" cy="381000"/>
          </a:xfrm>
          <a:prstGeom prst="borderCallout2">
            <a:avLst>
              <a:gd name="adj1" fmla="val 18750"/>
              <a:gd name="adj2" fmla="val -8333"/>
              <a:gd name="adj3" fmla="val -111250"/>
              <a:gd name="adj4" fmla="val -8810"/>
              <a:gd name="adj5" fmla="val -214167"/>
              <a:gd name="adj6" fmla="val 4402"/>
            </a:avLst>
          </a:prstGeom>
          <a:solidFill>
            <a:srgbClr val="FFFF00"/>
          </a:solidFill>
          <a:ln w="63500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Malonnier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2 : </a:t>
            </a:r>
            <a:r>
              <a:rPr lang="fr-FR" dirty="0" err="1"/>
              <a:t>Handi</a:t>
            </a:r>
            <a:r>
              <a:rPr lang="fr-FR" dirty="0"/>
              <a:t>-Planeur et </a:t>
            </a:r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4699000" cy="5008563"/>
          </a:xfrm>
        </p:spPr>
        <p:txBody>
          <a:bodyPr/>
          <a:lstStyle/>
          <a:p>
            <a:pPr>
              <a:defRPr/>
            </a:pPr>
            <a:r>
              <a:rPr lang="fr-FR" sz="1800" dirty="0" smtClean="0"/>
              <a:t>PIV souhaite que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l’acquisition du planeur de performance </a:t>
            </a:r>
            <a:r>
              <a:rPr lang="fr-FR" sz="1800" dirty="0" smtClean="0"/>
              <a:t>ait lieu durant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l’hiver 2011-2012 </a:t>
            </a:r>
            <a:r>
              <a:rPr lang="fr-FR" sz="1800" dirty="0" smtClean="0"/>
              <a:t>afin d’être disponible </a:t>
            </a:r>
          </a:p>
          <a:p>
            <a:pPr lvl="1">
              <a:defRPr/>
            </a:pPr>
            <a:r>
              <a:rPr lang="fr-FR" sz="1400" dirty="0" smtClean="0"/>
              <a:t>à la mise en place du treuil</a:t>
            </a:r>
          </a:p>
          <a:p>
            <a:pPr lvl="1">
              <a:defRPr/>
            </a:pPr>
            <a:r>
              <a:rPr lang="fr-FR" sz="1400" dirty="0"/>
              <a:t>p</a:t>
            </a:r>
            <a:r>
              <a:rPr lang="fr-FR" sz="1400" dirty="0" smtClean="0"/>
              <a:t>our les championnats 2012</a:t>
            </a:r>
          </a:p>
          <a:p>
            <a:pPr lvl="1">
              <a:defRPr/>
            </a:pPr>
            <a:r>
              <a:rPr lang="fr-FR" sz="1400" dirty="0" smtClean="0"/>
              <a:t>pour libérer l’un de ses planeurs monoplaces « Pégase » afin de l’équiper d’un </a:t>
            </a:r>
            <a:r>
              <a:rPr lang="fr-FR" sz="1400" dirty="0" err="1" smtClean="0"/>
              <a:t>malonnier</a:t>
            </a:r>
            <a:r>
              <a:rPr lang="fr-FR" sz="1400" dirty="0" smtClean="0"/>
              <a:t> handisport.</a:t>
            </a:r>
          </a:p>
          <a:p>
            <a:pPr lvl="1">
              <a:defRPr/>
            </a:pPr>
            <a:r>
              <a:rPr lang="fr-FR" sz="1400" dirty="0" smtClean="0"/>
              <a:t>Budget acquisition planeur occasion : 60k€</a:t>
            </a:r>
          </a:p>
          <a:p>
            <a:pPr lvl="2">
              <a:defRPr/>
            </a:pPr>
            <a:r>
              <a:rPr lang="fr-FR" sz="1400" dirty="0" smtClean="0"/>
              <a:t>Capacité autofinancement PIV : 12k€ (revente d’un ancien planeur)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PIV souhaite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adapter avec un </a:t>
            </a:r>
            <a:r>
              <a:rPr lang="fr-FR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malonnier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ses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Pégases  </a:t>
            </a:r>
            <a:r>
              <a:rPr lang="fr-FR" sz="1800" dirty="0" smtClean="0"/>
              <a:t>dès que le kit fédéral sera homologué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(</a:t>
            </a:r>
            <a:r>
              <a:rPr lang="fr-FR" sz="1800" dirty="0" smtClean="0"/>
              <a:t>date escomptée :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2012</a:t>
            </a:r>
            <a:r>
              <a:rPr lang="fr-FR" sz="1800" dirty="0" smtClean="0"/>
              <a:t>)</a:t>
            </a:r>
          </a:p>
          <a:p>
            <a:pPr lvl="1">
              <a:defRPr/>
            </a:pPr>
            <a:r>
              <a:rPr lang="fr-FR" sz="1400" dirty="0"/>
              <a:t>Budget </a:t>
            </a:r>
            <a:r>
              <a:rPr lang="fr-FR" sz="1400" dirty="0" smtClean="0"/>
              <a:t>équipement : 6k€</a:t>
            </a:r>
            <a:endParaRPr lang="fr-FR" sz="1400" dirty="0"/>
          </a:p>
          <a:p>
            <a:pPr>
              <a:defRPr/>
            </a:pPr>
            <a:endParaRPr lang="fr-FR" sz="18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28000"/>
          <a:stretch>
            <a:fillRect/>
          </a:stretch>
        </p:blipFill>
        <p:spPr bwMode="auto">
          <a:xfrm>
            <a:off x="5294144" y="1054100"/>
            <a:ext cx="3748256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Philippe\Documents\VaV\CRVVB\Handisport\Vinon-B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44" y="3067050"/>
            <a:ext cx="3748256" cy="28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arte-bretag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30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1765300"/>
            <a:ext cx="6276975" cy="3835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3300" y="152400"/>
            <a:ext cx="7772400" cy="67945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Le Vol à </a:t>
            </a:r>
            <a:r>
              <a:rPr lang="fr-FR" sz="2800" dirty="0" smtClean="0"/>
              <a:t>Voile en </a:t>
            </a:r>
            <a:r>
              <a:rPr lang="fr-FR" sz="2800" dirty="0"/>
              <a:t>Bretagne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7300" y="814388"/>
            <a:ext cx="6681788" cy="1757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dirty="0" smtClean="0"/>
              <a:t>2011 : 2 lieux de pratique</a:t>
            </a:r>
          </a:p>
          <a:p>
            <a:pPr lvl="1">
              <a:lnSpc>
                <a:spcPct val="8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Morbihan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/>
              <a:t>: Ploërmel-</a:t>
            </a:r>
            <a:r>
              <a:rPr lang="fr-FR" sz="1600" dirty="0" err="1" smtClean="0"/>
              <a:t>Loyat</a:t>
            </a:r>
            <a:endParaRPr lang="fr-FR" sz="1600" dirty="0" smtClean="0"/>
          </a:p>
          <a:p>
            <a:pPr lvl="1">
              <a:lnSpc>
                <a:spcPct val="8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Ille-et-Vilaine</a:t>
            </a:r>
            <a:r>
              <a:rPr lang="fr-FR" sz="1600" dirty="0" smtClean="0"/>
              <a:t> : Rennes-Saint-Sulpice des Landes</a:t>
            </a:r>
          </a:p>
          <a:p>
            <a:pPr lvl="1">
              <a:lnSpc>
                <a:spcPct val="80000"/>
              </a:lnSpc>
            </a:pPr>
            <a:endParaRPr lang="fr-FR" sz="3600" dirty="0" smtClean="0"/>
          </a:p>
        </p:txBody>
      </p:sp>
      <p:pic>
        <p:nvPicPr>
          <p:cNvPr id="3077" name="Picture 5" descr="Aéro-Club du Poit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237038"/>
            <a:ext cx="9001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Aéro-Club du Poit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503613"/>
            <a:ext cx="9001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0"/>
          <p:cNvSpPr>
            <a:spLocks noChangeArrowheads="1" noChangeShapeType="1" noTextEdit="1"/>
          </p:cNvSpPr>
          <p:nvPr/>
        </p:nvSpPr>
        <p:spPr bwMode="auto">
          <a:xfrm>
            <a:off x="5224463" y="3946525"/>
            <a:ext cx="901700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Ploërmel</a:t>
            </a:r>
          </a:p>
        </p:txBody>
      </p:sp>
      <p:sp>
        <p:nvSpPr>
          <p:cNvPr id="3080" name="WordArt 12"/>
          <p:cNvSpPr>
            <a:spLocks noChangeArrowheads="1" noChangeShapeType="1" noTextEdit="1"/>
          </p:cNvSpPr>
          <p:nvPr/>
        </p:nvSpPr>
        <p:spPr bwMode="auto">
          <a:xfrm>
            <a:off x="6162675" y="4683125"/>
            <a:ext cx="11652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Saint-Sulpice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3 : Modernisation du remorqueur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10541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L’utilisation d’un avion remorqueur restera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nécessaire</a:t>
            </a:r>
            <a:r>
              <a:rPr lang="fr-FR" sz="2400" dirty="0" smtClean="0">
                <a:solidFill>
                  <a:schemeClr val="bg1"/>
                </a:solidFill>
              </a:rPr>
              <a:t> à Saint-Sulpice </a:t>
            </a:r>
            <a:r>
              <a:rPr lang="fr-FR" sz="2400" dirty="0" smtClean="0"/>
              <a:t>pour certaines pratiques ou conditions aérologiques.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Il existe aujourd’hui des avions remorqueurs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silencieux et économiques</a:t>
            </a:r>
            <a:r>
              <a:rPr lang="fr-FR" sz="2400" dirty="0" smtClean="0"/>
              <a:t>.</a:t>
            </a:r>
          </a:p>
          <a:p>
            <a:pPr lvl="1">
              <a:defRPr/>
            </a:pPr>
            <a:r>
              <a:rPr lang="fr-FR" sz="2000" dirty="0" smtClean="0"/>
              <a:t>Certains sont </a:t>
            </a:r>
            <a:r>
              <a:rPr lang="fr-FR" sz="2000" dirty="0" err="1" smtClean="0"/>
              <a:t>équipables</a:t>
            </a:r>
            <a:r>
              <a:rPr lang="fr-FR" sz="2000" dirty="0" smtClean="0"/>
              <a:t> d’un </a:t>
            </a:r>
            <a:r>
              <a:rPr lang="fr-FR" sz="2000" dirty="0" err="1" smtClean="0"/>
              <a:t>malonnier</a:t>
            </a:r>
            <a:r>
              <a:rPr lang="fr-FR" sz="2000" dirty="0"/>
              <a:t> </a:t>
            </a:r>
            <a:r>
              <a:rPr lang="fr-FR" sz="2000" dirty="0" smtClean="0"/>
              <a:t>handisport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Ce lot vise à remplacer l’avion remorqueur actuel, vétuste, coûteux et bruyant par un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remorqueur polyvalent silencieux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3 : Modernisation du remorqueur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83820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PIV souhaite utiliser un remorqueur silencieux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2015</a:t>
            </a:r>
            <a:r>
              <a:rPr lang="fr-FR" sz="2400" dirty="0" smtClean="0"/>
              <a:t>, ceci afin de lisser les financements.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Budget acquisition : 110k€</a:t>
            </a:r>
          </a:p>
          <a:p>
            <a:pPr lvl="1">
              <a:defRPr/>
            </a:pPr>
            <a:r>
              <a:rPr lang="fr-FR" sz="2000" dirty="0" smtClean="0"/>
              <a:t>Capacité d’autofinancement PIV : 15k€ (vente remorqueur actuel)</a:t>
            </a:r>
            <a:endParaRPr lang="fr-FR" sz="20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3392372"/>
            <a:ext cx="4737100" cy="316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Prochains Evènements à Saint-Sulpice</a:t>
            </a:r>
            <a:endParaRPr lang="fr-FR" dirty="0"/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84200" y="863600"/>
            <a:ext cx="5448300" cy="5008563"/>
          </a:xfrm>
        </p:spPr>
        <p:txBody>
          <a:bodyPr/>
          <a:lstStyle/>
          <a:p>
            <a:r>
              <a:rPr lang="fr-FR" sz="2000" dirty="0" smtClean="0"/>
              <a:t>Championnat Interrégional Grand-Ouest</a:t>
            </a:r>
          </a:p>
          <a:p>
            <a:pPr lvl="1"/>
            <a:r>
              <a:rPr lang="fr-FR" sz="1800" dirty="0" smtClean="0"/>
              <a:t>Du 17 au 28 mai 2012</a:t>
            </a:r>
          </a:p>
          <a:p>
            <a:r>
              <a:rPr lang="fr-FR" sz="2000" dirty="0" smtClean="0"/>
              <a:t>Journée féminine « Ca plane pour elles »</a:t>
            </a:r>
          </a:p>
          <a:p>
            <a:pPr lvl="1"/>
            <a:r>
              <a:rPr lang="fr-FR" sz="1800" dirty="0" smtClean="0"/>
              <a:t>Juin 2012</a:t>
            </a:r>
          </a:p>
          <a:p>
            <a:r>
              <a:rPr lang="fr-FR" sz="2000" dirty="0" smtClean="0"/>
              <a:t>Championnat Juniors Grand-Ouest</a:t>
            </a:r>
          </a:p>
          <a:p>
            <a:pPr lvl="1"/>
            <a:r>
              <a:rPr lang="fr-FR" sz="1800" dirty="0" smtClean="0"/>
              <a:t>Du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au 10 août 2012</a:t>
            </a:r>
          </a:p>
          <a:p>
            <a:r>
              <a:rPr lang="fr-FR" sz="2000" dirty="0" smtClean="0"/>
              <a:t>Grand-Prix de France 2013</a:t>
            </a:r>
          </a:p>
          <a:p>
            <a:pPr lvl="1"/>
            <a:r>
              <a:rPr lang="fr-FR" sz="1800" dirty="0" smtClean="0"/>
              <a:t>PIV a déposé sa candidature pour organiser cette compétition en mai 2013</a:t>
            </a:r>
          </a:p>
          <a:p>
            <a:pPr lvl="1"/>
            <a:r>
              <a:rPr lang="fr-FR" sz="1800" dirty="0" smtClean="0"/>
              <a:t>L’élite française et européenne viendra y décrocher son billet pour la finale mondiale</a:t>
            </a:r>
          </a:p>
          <a:p>
            <a:pPr lvl="1"/>
            <a:endParaRPr lang="fr-FR" sz="400" dirty="0"/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Animation, </a:t>
            </a:r>
            <a:b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Restauration, Hébergement,</a:t>
            </a:r>
            <a:b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Couverture média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908050"/>
            <a:ext cx="30607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317875"/>
            <a:ext cx="3060700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Nos 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14400"/>
            <a:ext cx="8102600" cy="4754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PIV a besoin de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/>
              <a:t>souhaitant bénéficier des atouts du vol à voile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fédération sportive reconnue de haut niveau et d’utilité publique,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Collectivité locales </a:t>
            </a:r>
            <a:r>
              <a:rPr lang="fr-FR" sz="1800" dirty="0" smtClean="0"/>
              <a:t>: sport pour tous, formation, accompagnement des jeunes « accélérateur de maturité », intégration du handicap, développement économique,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Entreprises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smtClean="0"/>
              <a:t>: image modernité et propreté, développement durable, originalité, audace, performance, rêve accessible, accueil de groupes.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Aide à l’acquisition de matériel</a:t>
            </a:r>
          </a:p>
          <a:p>
            <a:pPr lvl="1">
              <a:defRPr/>
            </a:pPr>
            <a:r>
              <a:rPr lang="fr-FR" sz="1800" dirty="0" smtClean="0"/>
              <a:t>sponsoring ou mécénat</a:t>
            </a:r>
          </a:p>
          <a:p>
            <a:pPr>
              <a:defRPr/>
            </a:pPr>
            <a:r>
              <a:rPr lang="fr-FR" sz="2000" dirty="0" smtClean="0"/>
              <a:t>Achat de stages initiation ou formation</a:t>
            </a:r>
          </a:p>
          <a:p>
            <a:pPr lvl="1">
              <a:defRPr/>
            </a:pPr>
            <a:r>
              <a:rPr lang="fr-FR" sz="1800" dirty="0" smtClean="0"/>
              <a:t>Pour public cible ou cohésion groupe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hilippe\Desktop\2000_11_04 DG500M\100-0010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662">
            <a:off x="5277216" y="-419100"/>
            <a:ext cx="4006484" cy="26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 bwMode="auto">
          <a:xfrm>
            <a:off x="5459204" y="4466519"/>
            <a:ext cx="4368443" cy="266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2231125"/>
            <a:ext cx="3154711" cy="192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Philippe\Desktop\2011-09-03_Arrosage LFSS\IMG_08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41">
            <a:off x="1921645" y="4416772"/>
            <a:ext cx="3831913" cy="25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10458" r="40256" b="30969"/>
          <a:stretch/>
        </p:blipFill>
        <p:spPr bwMode="auto">
          <a:xfrm rot="315212">
            <a:off x="-169966" y="4139184"/>
            <a:ext cx="3788297" cy="27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697">
            <a:off x="-166598" y="-149721"/>
            <a:ext cx="3572795" cy="252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1"/>
          <a:stretch/>
        </p:blipFill>
        <p:spPr bwMode="auto">
          <a:xfrm rot="21394957">
            <a:off x="3198524" y="-394479"/>
            <a:ext cx="2512849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/>
          <a:stretch/>
        </p:blipFill>
        <p:spPr bwMode="auto">
          <a:xfrm rot="250393">
            <a:off x="6552400" y="1930157"/>
            <a:ext cx="3352809" cy="26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 descr="C:\Users\Philippe\Desktop\2008-01-31_JL-Chretien\LP8B205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8432"/>
          <a:stretch/>
        </p:blipFill>
        <p:spPr bwMode="auto">
          <a:xfrm rot="21050148">
            <a:off x="2868269" y="2157977"/>
            <a:ext cx="3758066" cy="2373771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1598" y="6237703"/>
            <a:ext cx="2680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Ville d’Angers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407474">
            <a:off x="57830" y="3726654"/>
            <a:ext cx="2680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 d’Issoudun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031007">
            <a:off x="3215336" y="4037366"/>
            <a:ext cx="32713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Conférence de </a:t>
            </a:r>
            <a:r>
              <a:rPr lang="fr-FR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J</a:t>
            </a:r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ean-Loup Chrétien </a:t>
            </a:r>
            <a:b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dans un Lycée de Bretagne</a:t>
            </a:r>
            <a:endParaRPr lang="fr-FR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Contacts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84455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Laurent Mourier</a:t>
            </a: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président des Planeurs d’Ille-et-Vilaine</a:t>
            </a:r>
          </a:p>
          <a:p>
            <a:pPr lvl="1">
              <a:defRPr/>
            </a:pPr>
            <a:r>
              <a:rPr lang="fr-FR" sz="2000" dirty="0" smtClean="0"/>
              <a:t>Tel : 06 85 10 17 25</a:t>
            </a:r>
          </a:p>
          <a:p>
            <a:pPr lvl="1">
              <a:defRPr/>
            </a:pPr>
            <a:r>
              <a:rPr lang="fr-FR" sz="2000" dirty="0" smtClean="0"/>
              <a:t>Email : </a:t>
            </a:r>
            <a:r>
              <a:rPr lang="fr-FR" sz="2000" dirty="0" smtClean="0">
                <a:solidFill>
                  <a:schemeClr val="bg1"/>
                </a:solidFill>
                <a:hlinkClick r:id="rId3"/>
              </a:rPr>
              <a:t>laurent.mourier@wanadoo.fr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Philippe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Péchy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président du Comité Régional de Vol à Voile de Bretagne</a:t>
            </a:r>
          </a:p>
          <a:p>
            <a:pPr lvl="1">
              <a:defRPr/>
            </a:pPr>
            <a:r>
              <a:rPr lang="fr-FR" sz="2000" dirty="0" smtClean="0"/>
              <a:t>Tel : 06 14 48 38 76</a:t>
            </a:r>
          </a:p>
          <a:p>
            <a:pPr lvl="1">
              <a:defRPr/>
            </a:pPr>
            <a:r>
              <a:rPr lang="fr-FR" sz="2000" dirty="0" smtClean="0"/>
              <a:t>Email : </a:t>
            </a:r>
            <a:r>
              <a:rPr lang="fr-FR" sz="2000" dirty="0" smtClean="0">
                <a:hlinkClick r:id="rId4"/>
              </a:rPr>
              <a:t>president@planeur-bretagne.fr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Planeurs d’Ille-et-Vilaine (PIV)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736600"/>
            <a:ext cx="85598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association </a:t>
            </a:r>
            <a:r>
              <a:rPr lang="fr-FR" sz="2400" dirty="0" smtClean="0"/>
              <a:t>de vol à voile en Ille-et-Vilaine</a:t>
            </a:r>
          </a:p>
          <a:p>
            <a:pPr lvl="1">
              <a:defRPr/>
            </a:pPr>
            <a:r>
              <a:rPr lang="fr-FR" sz="2000" dirty="0" smtClean="0"/>
              <a:t>Issue de la section vol à voile de l’Aéro-Club de Rennes Ille-et-Vilaine qui existait depuis 1934</a:t>
            </a:r>
          </a:p>
          <a:p>
            <a:pPr>
              <a:defRPr/>
            </a:pPr>
            <a:r>
              <a:rPr lang="fr-FR" sz="2400" dirty="0" smtClean="0"/>
              <a:t>Basée sur </a:t>
            </a:r>
            <a:r>
              <a:rPr lang="fr-FR" sz="2400" dirty="0" smtClean="0">
                <a:solidFill>
                  <a:schemeClr val="bg1"/>
                </a:solidFill>
              </a:rPr>
              <a:t>l’aérodrome communautaire du Grand-Fougeray </a:t>
            </a:r>
            <a:r>
              <a:rPr lang="fr-FR" sz="2400" dirty="0" smtClean="0"/>
              <a:t>à Saint-Sulpice des Landes</a:t>
            </a:r>
          </a:p>
          <a:p>
            <a:pPr lvl="1">
              <a:defRPr/>
            </a:pPr>
            <a:r>
              <a:rPr lang="fr-FR" sz="2000" dirty="0" smtClean="0"/>
              <a:t>Depuis l’ouverture de cette plate-forme en mai 2011</a:t>
            </a:r>
          </a:p>
          <a:p>
            <a:pPr>
              <a:defRPr/>
            </a:pPr>
            <a:r>
              <a:rPr lang="fr-FR" sz="2400" dirty="0" smtClean="0"/>
              <a:t>Activités :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Initiation</a:t>
            </a:r>
            <a:r>
              <a:rPr lang="fr-FR" sz="2000" dirty="0" smtClean="0"/>
              <a:t> : accueil de 300 personnes par an, tous âges,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Formation</a:t>
            </a:r>
            <a:r>
              <a:rPr lang="fr-FR" sz="2000" dirty="0" smtClean="0"/>
              <a:t> : au pilotage ou à l’instruction, ouverture vers les métiers,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Sport-Compétition</a:t>
            </a:r>
            <a:r>
              <a:rPr lang="fr-FR" sz="2000" dirty="0" smtClean="0"/>
              <a:t> : des sportifs de haut-niveau, des membres de l’équipe de France, des compétiteurs de tout niveau,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Handisport</a:t>
            </a:r>
            <a:r>
              <a:rPr lang="fr-FR" sz="2000" dirty="0" smtClean="0"/>
              <a:t> :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pilote breveté planeur en Bretagne,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Voltige</a:t>
            </a:r>
            <a:r>
              <a:rPr lang="fr-FR" sz="2000" dirty="0" smtClean="0"/>
              <a:t> en planeur.</a:t>
            </a:r>
          </a:p>
          <a:p>
            <a:pPr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moyens de PIV</a:t>
            </a: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Bénévoles :</a:t>
            </a:r>
          </a:p>
          <a:p>
            <a:pPr lvl="1"/>
            <a:r>
              <a:rPr lang="fr-FR" sz="1800" dirty="0" smtClean="0"/>
              <a:t>79 membres</a:t>
            </a:r>
          </a:p>
          <a:p>
            <a:pPr lvl="1"/>
            <a:r>
              <a:rPr lang="fr-FR" sz="1800" dirty="0" smtClean="0"/>
              <a:t>dont </a:t>
            </a:r>
            <a:r>
              <a:rPr lang="fr-FR" sz="1800" dirty="0" smtClean="0">
                <a:solidFill>
                  <a:schemeClr val="bg1"/>
                </a:solidFill>
              </a:rPr>
              <a:t>11 instructeurs </a:t>
            </a:r>
            <a:r>
              <a:rPr lang="fr-FR" sz="1800" dirty="0" smtClean="0"/>
              <a:t>et 11 pilotes remorqueurs</a:t>
            </a:r>
          </a:p>
          <a:p>
            <a:r>
              <a:rPr lang="fr-FR" sz="2000" dirty="0" smtClean="0"/>
              <a:t>Matériels :</a:t>
            </a:r>
          </a:p>
          <a:p>
            <a:pPr lvl="1"/>
            <a:r>
              <a:rPr lang="fr-FR" sz="1800" dirty="0" smtClean="0"/>
              <a:t>11 planeurs</a:t>
            </a:r>
          </a:p>
          <a:p>
            <a:pPr lvl="2"/>
            <a:r>
              <a:rPr lang="fr-FR" sz="1400" dirty="0" smtClean="0"/>
              <a:t>aucun n’est aujourd’hui adapté handisport (absence de </a:t>
            </a:r>
            <a:r>
              <a:rPr lang="fr-FR" sz="1400" dirty="0" err="1" smtClean="0"/>
              <a:t>malonnier</a:t>
            </a:r>
            <a:r>
              <a:rPr lang="fr-FR" sz="1400" dirty="0" smtClean="0"/>
              <a:t>)</a:t>
            </a:r>
          </a:p>
          <a:p>
            <a:pPr lvl="1"/>
            <a:r>
              <a:rPr lang="fr-FR" sz="1800" dirty="0" smtClean="0"/>
              <a:t>1 </a:t>
            </a:r>
            <a:r>
              <a:rPr lang="fr-FR" sz="1800" dirty="0" err="1" smtClean="0"/>
              <a:t>motoplaneur</a:t>
            </a:r>
            <a:endParaRPr lang="fr-FR" sz="1800" dirty="0" smtClean="0"/>
          </a:p>
          <a:p>
            <a:pPr lvl="1"/>
            <a:r>
              <a:rPr lang="fr-FR" sz="1800" dirty="0" smtClean="0"/>
              <a:t>1 avion remorqueur</a:t>
            </a:r>
          </a:p>
          <a:p>
            <a:pPr lvl="1"/>
            <a:r>
              <a:rPr lang="fr-FR" sz="1800" dirty="0" smtClean="0"/>
              <a:t>1 simulateur de vol</a:t>
            </a:r>
          </a:p>
          <a:p>
            <a:r>
              <a:rPr lang="fr-FR" sz="2000" dirty="0" smtClean="0"/>
              <a:t>PIV bénéficie du soutien de la </a:t>
            </a:r>
            <a:r>
              <a:rPr lang="fr-FR" sz="2000" dirty="0" smtClean="0">
                <a:solidFill>
                  <a:schemeClr val="bg1"/>
                </a:solidFill>
              </a:rPr>
              <a:t>Fédération Française </a:t>
            </a:r>
            <a:r>
              <a:rPr lang="fr-FR" sz="2000" dirty="0"/>
              <a:t>et du </a:t>
            </a:r>
            <a:r>
              <a:rPr lang="fr-FR" sz="2000" dirty="0" smtClean="0">
                <a:solidFill>
                  <a:schemeClr val="bg1"/>
                </a:solidFill>
              </a:rPr>
              <a:t>Comité Régional de Vol à Voile de Bretagne</a:t>
            </a:r>
          </a:p>
          <a:p>
            <a:pPr lvl="1"/>
            <a:r>
              <a:rPr lang="fr-FR" sz="1800" dirty="0" smtClean="0"/>
              <a:t>Mise à disposition de l’animateur régional</a:t>
            </a:r>
          </a:p>
          <a:p>
            <a:pPr lvl="1"/>
            <a:r>
              <a:rPr lang="fr-FR" sz="1800" dirty="0" smtClean="0"/>
              <a:t>Mise à disposition des planeurs régionaux dont le planeur biplace </a:t>
            </a:r>
            <a:r>
              <a:rPr lang="fr-FR" sz="1800" dirty="0" err="1" smtClean="0"/>
              <a:t>handiplaneur</a:t>
            </a:r>
            <a:r>
              <a:rPr lang="fr-FR" sz="1800" dirty="0" smtClean="0"/>
              <a:t>, équipé d’un </a:t>
            </a:r>
            <a:r>
              <a:rPr lang="fr-FR" sz="1800" dirty="0" err="1" smtClean="0"/>
              <a:t>malonnier</a:t>
            </a: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Bilan 2011 : Première année à LFSS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39800"/>
            <a:ext cx="4953000" cy="5008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Un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 </a:t>
            </a:r>
            <a:r>
              <a:rPr lang="fr-FR" sz="2000" dirty="0" smtClean="0"/>
              <a:t>! </a:t>
            </a:r>
          </a:p>
          <a:p>
            <a:pPr>
              <a:defRPr/>
            </a:pPr>
            <a:r>
              <a:rPr lang="fr-FR" sz="2000" dirty="0" smtClean="0"/>
              <a:t>Objectifs atteints :</a:t>
            </a:r>
          </a:p>
          <a:p>
            <a:pPr lvl="1">
              <a:defRPr/>
            </a:pPr>
            <a:r>
              <a:rPr lang="fr-FR" sz="1800" dirty="0" smtClean="0"/>
              <a:t>Nombre de membres : 79</a:t>
            </a:r>
          </a:p>
          <a:p>
            <a:pPr lvl="2">
              <a:defRPr/>
            </a:pPr>
            <a:r>
              <a:rPr lang="fr-FR" sz="1600" dirty="0" smtClean="0"/>
              <a:t>Dont </a:t>
            </a:r>
            <a:r>
              <a:rPr lang="fr-FR" sz="1600" dirty="0" smtClean="0">
                <a:solidFill>
                  <a:schemeClr val="bg1"/>
                </a:solidFill>
              </a:rPr>
              <a:t>20 nouveaux licenciés </a:t>
            </a:r>
            <a:r>
              <a:rPr lang="fr-FR" sz="1600" dirty="0" smtClean="0"/>
              <a:t>habitant à moins de 15km de l’aérodrome</a:t>
            </a:r>
          </a:p>
          <a:p>
            <a:pPr lvl="1">
              <a:defRPr/>
            </a:pPr>
            <a:r>
              <a:rPr lang="fr-FR" sz="1800" dirty="0" smtClean="0"/>
              <a:t>Nombre de brevets de pilote planeur décernés : 8</a:t>
            </a:r>
          </a:p>
          <a:p>
            <a:pPr lvl="2">
              <a:defRPr/>
            </a:pPr>
            <a:r>
              <a:rPr lang="fr-FR" sz="1600" dirty="0" smtClean="0"/>
              <a:t>Dont 4 issus de la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aéroplaneur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lycée Jean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Brito</a:t>
            </a:r>
            <a:r>
              <a:rPr lang="fr-FR" sz="1600" dirty="0" smtClean="0"/>
              <a:t> à Bain de Bretagne</a:t>
            </a:r>
          </a:p>
          <a:p>
            <a:pPr lvl="2">
              <a:defRPr/>
            </a:pPr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brevet planeur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pilote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smtClean="0"/>
              <a:t>en Bretagne : Laurent Mourier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instructeurs </a:t>
            </a:r>
            <a:r>
              <a:rPr lang="fr-FR" sz="1800" dirty="0" smtClean="0"/>
              <a:t>formés à Saint-Sulpice</a:t>
            </a:r>
          </a:p>
          <a:p>
            <a:pPr lvl="1">
              <a:defRPr/>
            </a:pPr>
            <a:r>
              <a:rPr lang="fr-FR" sz="1800" dirty="0" smtClean="0"/>
              <a:t>Activités :</a:t>
            </a:r>
          </a:p>
          <a:p>
            <a:pPr lvl="2">
              <a:defRPr/>
            </a:pPr>
            <a:r>
              <a:rPr lang="fr-FR" sz="1600" dirty="0" smtClean="0"/>
              <a:t>2 500 heures de vol</a:t>
            </a:r>
          </a:p>
          <a:p>
            <a:pPr lvl="2">
              <a:defRPr/>
            </a:pPr>
            <a:r>
              <a:rPr lang="fr-FR" sz="1600" dirty="0" smtClean="0"/>
              <a:t>1 800 décollages</a:t>
            </a:r>
          </a:p>
          <a:p>
            <a:pPr lvl="2">
              <a:defRPr/>
            </a:pPr>
            <a:r>
              <a:rPr lang="fr-FR" sz="1600" dirty="0" smtClean="0"/>
              <a:t>70 000km réalisés en vol sportif</a:t>
            </a:r>
          </a:p>
          <a:p>
            <a:pPr lvl="2">
              <a:defRPr/>
            </a:pPr>
            <a:endParaRPr lang="fr-FR" sz="1600" dirty="0"/>
          </a:p>
        </p:txBody>
      </p:sp>
      <p:pic>
        <p:nvPicPr>
          <p:cNvPr id="6148" name="Picture 2" descr="C:\Users\Philippe\Desktop\2011-09-03_Arrosage LFSS\IMG_0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31970"/>
          <a:stretch>
            <a:fillRect/>
          </a:stretch>
        </p:blipFill>
        <p:spPr bwMode="auto">
          <a:xfrm>
            <a:off x="5549900" y="1054100"/>
            <a:ext cx="3429000" cy="4095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Classe </a:t>
            </a:r>
            <a:r>
              <a:rPr lang="fr-FR" dirty="0" err="1"/>
              <a:t>A</a:t>
            </a:r>
            <a:r>
              <a:rPr lang="fr-FR" dirty="0" err="1" smtClean="0"/>
              <a:t>éroplaneur</a:t>
            </a:r>
            <a:r>
              <a:rPr lang="fr-FR" dirty="0" smtClean="0"/>
              <a:t> Lycée Jean-</a:t>
            </a:r>
            <a:r>
              <a:rPr lang="fr-FR" dirty="0" err="1" smtClean="0"/>
              <a:t>Brito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990600"/>
            <a:ext cx="5156200" cy="5008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PIV et le Lycée Jean </a:t>
            </a:r>
            <a:r>
              <a:rPr lang="fr-FR" sz="2000" dirty="0" err="1" smtClean="0"/>
              <a:t>Brito</a:t>
            </a:r>
            <a:r>
              <a:rPr lang="fr-FR" sz="2000" dirty="0" smtClean="0"/>
              <a:t> proposent une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</a:t>
            </a:r>
            <a:r>
              <a:rPr lang="fr-FR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aéroplaneur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Les élèves préparent :</a:t>
            </a:r>
          </a:p>
          <a:p>
            <a:pPr lvl="1">
              <a:defRPr/>
            </a:pPr>
            <a:r>
              <a:rPr lang="fr-FR" sz="1800" dirty="0" smtClean="0"/>
              <a:t>Brevet d’Initiation Aéronautique</a:t>
            </a:r>
          </a:p>
          <a:p>
            <a:pPr lvl="1">
              <a:defRPr/>
            </a:pPr>
            <a:r>
              <a:rPr lang="fr-FR" sz="1800" dirty="0" smtClean="0"/>
              <a:t>Brevet de Pilote de Planeur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Ils découvrent les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de l’air </a:t>
            </a:r>
            <a:r>
              <a:rPr lang="fr-FR" sz="2000" dirty="0" smtClean="0"/>
              <a:t>et rencontrent des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professionnels</a:t>
            </a:r>
          </a:p>
          <a:p>
            <a:pPr lvl="1">
              <a:defRPr/>
            </a:pPr>
            <a:r>
              <a:rPr lang="fr-FR" sz="1800" dirty="0" smtClean="0"/>
              <a:t>PIV est correspondant d’Air Emploi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En 2011 : 4 élèves, 4 brevets</a:t>
            </a:r>
          </a:p>
          <a:p>
            <a:pPr>
              <a:defRPr/>
            </a:pPr>
            <a:r>
              <a:rPr lang="fr-FR" sz="2000" dirty="0" smtClean="0"/>
              <a:t>En 2012 : 11 élèves attendus!</a:t>
            </a:r>
            <a:endParaRPr lang="fr-FR" sz="2000" dirty="0"/>
          </a:p>
        </p:txBody>
      </p:sp>
      <p:pic>
        <p:nvPicPr>
          <p:cNvPr id="7173" name="Picture 3" descr="C:\Users\Philippe\Desktop\2009-01-31_Lycée_Bain\P106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5052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Philippe\Desktop\2009-01-31_Lycée_Bain\P106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838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21766" y="84435"/>
            <a:ext cx="292875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Ouest-France 12 novembre 2011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4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4384817" cy="533400"/>
          </a:xfrm>
        </p:spPr>
        <p:txBody>
          <a:bodyPr/>
          <a:lstStyle/>
          <a:p>
            <a:r>
              <a:rPr lang="fr-FR" sz="2000" dirty="0" smtClean="0"/>
              <a:t>Témoignage d’un jeune</a:t>
            </a:r>
            <a:br>
              <a:rPr lang="fr-FR" sz="2000" dirty="0" smtClean="0"/>
            </a:br>
            <a:r>
              <a:rPr lang="fr-FR" sz="2000" dirty="0" smtClean="0"/>
              <a:t>du Lycée Jean </a:t>
            </a:r>
            <a:r>
              <a:rPr lang="fr-FR" sz="2000" dirty="0" err="1" smtClean="0"/>
              <a:t>Brito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65200"/>
            <a:ext cx="4524517" cy="37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04" y="965200"/>
            <a:ext cx="3284295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4994417" y="160338"/>
            <a:ext cx="43848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fr-FR" sz="2000" dirty="0" smtClean="0">
                <a:solidFill>
                  <a:srgbClr val="FF3399"/>
                </a:solidFill>
              </a:rPr>
              <a:t>Au féminin!</a:t>
            </a:r>
            <a:endParaRPr lang="fr-FR" sz="2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3664" y="-29865"/>
            <a:ext cx="229075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Ouest-France </a:t>
            </a:r>
            <a:r>
              <a:rPr lang="fr-FR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juin 2011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8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6895</TotalTime>
  <Words>1323</Words>
  <Application>Microsoft Office PowerPoint</Application>
  <PresentationFormat>Affichage à l'écran (4:3)</PresentationFormat>
  <Paragraphs>238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Modèle par défaut</vt:lpstr>
      <vt:lpstr>Projet de Développement PLANEUR DURABLE 2012</vt:lpstr>
      <vt:lpstr>Le Vol à Voile en Bretagne</vt:lpstr>
      <vt:lpstr>Les Planeurs d’Ille-et-Vilaine (PIV)</vt:lpstr>
      <vt:lpstr>Les moyens de PIV</vt:lpstr>
      <vt:lpstr>Bilan 2011 : Première année à LFSS</vt:lpstr>
      <vt:lpstr>Classe Aéroplaneur Lycée Jean-Brito</vt:lpstr>
      <vt:lpstr>Présentation PowerPoint</vt:lpstr>
      <vt:lpstr>Témoignage d’un jeune du Lycée Jean Brito</vt:lpstr>
      <vt:lpstr>Présentation PowerPoint</vt:lpstr>
      <vt:lpstr>Constats</vt:lpstr>
      <vt:lpstr>Projet « Planeur Durable 2012 »</vt:lpstr>
      <vt:lpstr>Lot 1 : Treuil</vt:lpstr>
      <vt:lpstr>Lot 1 : Treuil</vt:lpstr>
      <vt:lpstr>Lot 1 : Treuil</vt:lpstr>
      <vt:lpstr>Lot 1 : Handi-Treuil</vt:lpstr>
      <vt:lpstr>Lot 1 : Handi-Treuil</vt:lpstr>
      <vt:lpstr>Lot 1 : Handi-Treuil</vt:lpstr>
      <vt:lpstr>Lot 2 : Handi-Planeur et Performances</vt:lpstr>
      <vt:lpstr>Lot 2 : Handi-Planeur et Performances</vt:lpstr>
      <vt:lpstr>Lot 3 : Modernisation du remorqueur</vt:lpstr>
      <vt:lpstr>Lot 3 : Modernisation du remorqueur</vt:lpstr>
      <vt:lpstr>Prochains Evènements à Saint-Sulpice</vt:lpstr>
      <vt:lpstr>Nos Besoins</vt:lpstr>
      <vt:lpstr>Présentation PowerPoint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</dc:creator>
  <cp:lastModifiedBy>Philippe</cp:lastModifiedBy>
  <cp:revision>517</cp:revision>
  <dcterms:created xsi:type="dcterms:W3CDTF">1601-01-01T00:00:00Z</dcterms:created>
  <dcterms:modified xsi:type="dcterms:W3CDTF">2011-12-04T08:18:21Z</dcterms:modified>
</cp:coreProperties>
</file>