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452" r:id="rId3"/>
    <p:sldId id="453" r:id="rId4"/>
    <p:sldId id="454" r:id="rId5"/>
    <p:sldId id="466" r:id="rId6"/>
    <p:sldId id="472" r:id="rId7"/>
    <p:sldId id="473" r:id="rId8"/>
    <p:sldId id="474" r:id="rId9"/>
    <p:sldId id="480" r:id="rId10"/>
    <p:sldId id="455" r:id="rId11"/>
    <p:sldId id="456" r:id="rId12"/>
    <p:sldId id="468" r:id="rId13"/>
    <p:sldId id="457" r:id="rId14"/>
    <p:sldId id="458" r:id="rId15"/>
    <p:sldId id="482" r:id="rId16"/>
    <p:sldId id="483" r:id="rId17"/>
    <p:sldId id="475" r:id="rId18"/>
    <p:sldId id="461" r:id="rId19"/>
    <p:sldId id="462" r:id="rId20"/>
    <p:sldId id="481" r:id="rId21"/>
    <p:sldId id="459" r:id="rId22"/>
    <p:sldId id="463" r:id="rId23"/>
    <p:sldId id="460" r:id="rId24"/>
    <p:sldId id="464" r:id="rId25"/>
    <p:sldId id="465" r:id="rId26"/>
    <p:sldId id="467" r:id="rId27"/>
    <p:sldId id="471" r:id="rId28"/>
    <p:sldId id="476" r:id="rId29"/>
    <p:sldId id="477" r:id="rId30"/>
    <p:sldId id="478" r:id="rId31"/>
    <p:sldId id="479" r:id="rId32"/>
  </p:sldIdLst>
  <p:sldSz cx="9144000" cy="6858000" type="screen4x3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99"/>
    <a:srgbClr val="FF0000"/>
    <a:srgbClr val="FF6600"/>
    <a:srgbClr val="FAA906"/>
    <a:srgbClr val="CCFF33"/>
    <a:srgbClr val="800000"/>
    <a:srgbClr val="161642"/>
    <a:srgbClr val="FFFF66"/>
    <a:srgbClr val="E1F24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11" autoAdjust="0"/>
    <p:restoredTop sz="94660"/>
  </p:normalViewPr>
  <p:slideViewPr>
    <p:cSldViewPr snapToGrid="0">
      <p:cViewPr>
        <p:scale>
          <a:sx n="75" d="100"/>
          <a:sy n="75" d="100"/>
        </p:scale>
        <p:origin x="-7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2298" y="-126"/>
      </p:cViewPr>
      <p:guideLst>
        <p:guide orient="horz" pos="3131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395" cy="49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742" y="0"/>
            <a:ext cx="2949395" cy="49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1386"/>
            <a:ext cx="2949395" cy="49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742" y="9441386"/>
            <a:ext cx="2949395" cy="49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E6D6B81F-8DB9-4AD3-8281-DCD27C2BFE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54466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395" cy="49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742" y="0"/>
            <a:ext cx="2949395" cy="49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57" y="4721515"/>
            <a:ext cx="5443900" cy="447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1386"/>
            <a:ext cx="2949395" cy="49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742" y="9441386"/>
            <a:ext cx="2949395" cy="49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4EA4D12-4AD6-401E-BA79-3527E5BA1C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66073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6663062-B133-4545-A3A5-2CEB6E3D106D}" type="slidenum">
              <a:rPr lang="fr-FR" smtClean="0">
                <a:latin typeface="Times New Roman" pitchFamily="18" charset="0"/>
              </a:rPr>
              <a:pPr eaLnBrk="1" hangingPunct="1"/>
              <a:t>1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151CF9-91F4-4916-B8C7-157633C4C7E3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151CF9-91F4-4916-B8C7-157633C4C7E3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A4D12-4AD6-401E-BA79-3527E5BA1CDF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046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0314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24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24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43256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34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84200" y="990600"/>
            <a:ext cx="3975100" cy="50085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11700" y="990600"/>
            <a:ext cx="3975100" cy="24272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711700" y="3570288"/>
            <a:ext cx="3975100" cy="24288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09970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34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84200" y="990600"/>
            <a:ext cx="3975100" cy="50085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11700" y="990600"/>
            <a:ext cx="3975100" cy="24272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711700" y="3570288"/>
            <a:ext cx="3975100" cy="24288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62085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34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84200" y="990600"/>
            <a:ext cx="8102600" cy="5008563"/>
          </a:xfrm>
        </p:spPr>
        <p:txBody>
          <a:bodyPr/>
          <a:lstStyle/>
          <a:p>
            <a:pPr lv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2861558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34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84200" y="990600"/>
            <a:ext cx="3975100" cy="50085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1700" y="990600"/>
            <a:ext cx="3975100" cy="50085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0671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3977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85404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84200" y="990600"/>
            <a:ext cx="3975100" cy="500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1700" y="990600"/>
            <a:ext cx="3975100" cy="500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87018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6372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9173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4866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355358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279615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IMG_270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12" t="3282" r="25264" b="370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4200" y="990600"/>
            <a:ext cx="81026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9" name="WordArt 17"/>
          <p:cNvSpPr>
            <a:spLocks noChangeArrowheads="1" noChangeShapeType="1" noTextEdit="1"/>
          </p:cNvSpPr>
          <p:nvPr/>
        </p:nvSpPr>
        <p:spPr bwMode="auto">
          <a:xfrm rot="-5400000">
            <a:off x="-2339975" y="2660650"/>
            <a:ext cx="5238750" cy="292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i="1" kern="10">
                <a:ln w="9525">
                  <a:solidFill>
                    <a:srgbClr val="EAEAEA"/>
                  </a:solidFill>
                  <a:round/>
                  <a:headEnd/>
                  <a:tailEnd/>
                </a:ln>
                <a:noFill/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www.planeur35.org</a:t>
            </a:r>
          </a:p>
        </p:txBody>
      </p:sp>
      <p:pic>
        <p:nvPicPr>
          <p:cNvPr id="1030" name="Picture 7" descr="FFVV-logo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74" t="9525" r="16287" b="14035"/>
          <a:stretch>
            <a:fillRect/>
          </a:stretch>
        </p:blipFill>
        <p:spPr bwMode="auto">
          <a:xfrm>
            <a:off x="7640638" y="5808663"/>
            <a:ext cx="1503362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10"/>
          <p:cNvSpPr txBox="1">
            <a:spLocks noChangeArrowheads="1"/>
          </p:cNvSpPr>
          <p:nvPr userDrawn="1"/>
        </p:nvSpPr>
        <p:spPr bwMode="auto">
          <a:xfrm>
            <a:off x="1371600" y="6388100"/>
            <a:ext cx="668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/>
          </a:p>
        </p:txBody>
      </p:sp>
      <p:sp>
        <p:nvSpPr>
          <p:cNvPr id="2059" name="Text Box 11"/>
          <p:cNvSpPr txBox="1">
            <a:spLocks noChangeArrowheads="1"/>
          </p:cNvSpPr>
          <p:nvPr userDrawn="1"/>
        </p:nvSpPr>
        <p:spPr bwMode="auto">
          <a:xfrm>
            <a:off x="2527300" y="6553200"/>
            <a:ext cx="563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Planeurs d’Ille-et-Vilaine                                      </a:t>
            </a:r>
            <a:fld id="{B85259CE-0C6F-4896-9E25-FF9CDCC90318}" type="slidenum">
              <a:rPr lang="fr-FR" sz="140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spcBef>
                  <a:spcPct val="50000"/>
                </a:spcBef>
                <a:defRPr/>
              </a:pPr>
              <a:t>‹N°›</a:t>
            </a:fld>
            <a:endParaRPr lang="fr-FR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FFFF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16164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i="1">
          <a:solidFill>
            <a:srgbClr val="80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8.jpeg"/><Relationship Id="rId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2300" y="200025"/>
            <a:ext cx="5575299" cy="40557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0" y="4365625"/>
            <a:ext cx="7480300" cy="771525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 de Développement</a:t>
            </a:r>
            <a:r>
              <a:rPr lang="fr-FR" sz="2800" dirty="0" smtClean="0">
                <a:solidFill>
                  <a:srgbClr val="E1F244"/>
                </a:solidFill>
              </a:rPr>
              <a:t/>
            </a:r>
            <a:br>
              <a:rPr lang="fr-FR" sz="2800" dirty="0" smtClean="0">
                <a:solidFill>
                  <a:srgbClr val="E1F244"/>
                </a:solidFill>
              </a:rPr>
            </a:br>
            <a:r>
              <a:rPr lang="fr-FR" sz="3600" dirty="0" smtClean="0">
                <a:solidFill>
                  <a:srgbClr val="E1F2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PLANEUR DURABLE 2012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5295900"/>
            <a:ext cx="6705600" cy="7493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 2012 « Planeurs d’Ille-et-Vilaine »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05700" y="800100"/>
            <a:ext cx="1485900" cy="33147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isometricOffAxis2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E1F2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Handisport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1" u="none" strike="noStrike" kern="0" cap="none" spc="0" normalizeH="0" baseline="0" noProof="0" dirty="0" smtClean="0">
              <a:ln>
                <a:noFill/>
              </a:ln>
              <a:solidFill>
                <a:srgbClr val="E1F24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i="1" kern="0" dirty="0" smtClean="0">
                <a:solidFill>
                  <a:srgbClr val="E1F2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fr-FR" sz="1400" b="1" i="1" kern="0" noProof="0" dirty="0" err="1" smtClean="0">
                <a:solidFill>
                  <a:srgbClr val="E1F2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nvironnement</a:t>
            </a:r>
            <a:endParaRPr kumimoji="0" lang="fr-FR" sz="1400" b="1" i="1" u="none" strike="noStrike" kern="0" cap="none" spc="0" normalizeH="0" baseline="0" noProof="0" dirty="0" smtClean="0">
              <a:ln>
                <a:noFill/>
              </a:ln>
              <a:solidFill>
                <a:srgbClr val="E1F24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400" b="1" i="1" kern="0" dirty="0" smtClean="0">
              <a:solidFill>
                <a:srgbClr val="E1F24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i="1" kern="0" dirty="0" smtClean="0">
                <a:solidFill>
                  <a:srgbClr val="E1F2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Scolaires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400" b="1" i="1" kern="0" dirty="0" smtClean="0">
              <a:solidFill>
                <a:srgbClr val="E1F24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i="1" kern="0" dirty="0" smtClean="0">
                <a:solidFill>
                  <a:srgbClr val="E1F2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Féminines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400" b="1" i="1" kern="0" dirty="0" smtClean="0">
              <a:solidFill>
                <a:srgbClr val="E1F24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fr-FR" sz="1400" b="1" i="1" kern="0" dirty="0" smtClean="0">
                <a:solidFill>
                  <a:srgbClr val="E1F24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Haut niveau</a:t>
            </a:r>
            <a:endParaRPr lang="fr-FR" sz="1400" b="1" i="1" kern="0" dirty="0" smtClean="0">
              <a:solidFill>
                <a:srgbClr val="E1F24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1" u="none" strike="noStrike" kern="0" cap="none" spc="0" normalizeH="0" baseline="0" noProof="0" dirty="0" smtClean="0">
              <a:ln>
                <a:noFill/>
              </a:ln>
              <a:solidFill>
                <a:srgbClr val="E1F244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E1F2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Pour</a:t>
            </a:r>
            <a:r>
              <a:rPr kumimoji="0" lang="fr-FR" sz="1400" b="1" i="1" u="none" strike="noStrike" kern="0" cap="none" spc="0" normalizeH="0" noProof="0" dirty="0" smtClean="0">
                <a:ln>
                  <a:noFill/>
                </a:ln>
                <a:solidFill>
                  <a:srgbClr val="E1F2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tous!</a:t>
            </a:r>
            <a:endParaRPr kumimoji="0" lang="fr-FR" b="1" i="1" u="none" strike="noStrike" kern="0" cap="none" spc="0" normalizeH="0" baseline="0" noProof="0" dirty="0" smtClean="0">
              <a:ln>
                <a:noFill/>
              </a:ln>
              <a:solidFill>
                <a:srgbClr val="E1F2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Constats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4200" y="711200"/>
            <a:ext cx="8102600" cy="5008563"/>
          </a:xfrm>
        </p:spPr>
        <p:txBody>
          <a:bodyPr/>
          <a:lstStyle/>
          <a:p>
            <a:pPr>
              <a:defRPr/>
            </a:pPr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Club dynamique</a:t>
            </a:r>
            <a:r>
              <a:rPr lang="fr-FR" sz="1600" dirty="0" smtClean="0"/>
              <a:t>, bonne insertion locale</a:t>
            </a:r>
            <a:r>
              <a:rPr lang="fr-FR" sz="1600" dirty="0"/>
              <a:t>.</a:t>
            </a:r>
            <a:endParaRPr lang="fr-FR" sz="1600" dirty="0" smtClean="0"/>
          </a:p>
          <a:p>
            <a:pPr>
              <a:defRPr/>
            </a:pPr>
            <a:endParaRPr lang="fr-FR" sz="1600" dirty="0" smtClean="0"/>
          </a:p>
          <a:p>
            <a:pPr>
              <a:defRPr/>
            </a:pPr>
            <a:r>
              <a:rPr lang="fr-FR" sz="1600" dirty="0" smtClean="0"/>
              <a:t>Mais nous sommes conscients que notre forte activité se traduit par des </a:t>
            </a:r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nuisances sonores </a:t>
            </a:r>
            <a:r>
              <a:rPr lang="fr-FR" sz="1600" dirty="0" smtClean="0"/>
              <a:t>envers les riverains du fait de l’utilisation d’un </a:t>
            </a:r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avion remorqueur vétuste</a:t>
            </a:r>
            <a:r>
              <a:rPr lang="fr-FR" sz="1600" dirty="0" smtClean="0"/>
              <a:t>.</a:t>
            </a:r>
          </a:p>
          <a:p>
            <a:pPr>
              <a:defRPr/>
            </a:pPr>
            <a:endParaRPr lang="fr-FR" sz="1600" dirty="0" smtClean="0"/>
          </a:p>
          <a:p>
            <a:pPr>
              <a:defRPr/>
            </a:pPr>
            <a:r>
              <a:rPr lang="fr-FR" sz="1600" dirty="0" smtClean="0"/>
              <a:t>C’est pourquoi une expérimentation du décollage au treuil a été conduite en septembre 2011.</a:t>
            </a:r>
          </a:p>
          <a:p>
            <a:pPr>
              <a:defRPr/>
            </a:pPr>
            <a:endParaRPr lang="fr-FR" sz="1600" dirty="0" smtClean="0"/>
          </a:p>
          <a:p>
            <a:pPr>
              <a:defRPr/>
            </a:pPr>
            <a:r>
              <a:rPr lang="fr-FR" sz="1600" dirty="0" smtClean="0"/>
              <a:t>Le bilan s’est montré positif et le conseil d’administration PIV du 05 novembre 2011 a acté la </a:t>
            </a:r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nécessité d’utiliser le treuil comme moyen de lancement principal</a:t>
            </a:r>
          </a:p>
          <a:p>
            <a:pPr lvl="1">
              <a:defRPr/>
            </a:pPr>
            <a:r>
              <a:rPr lang="fr-FR" sz="1400" dirty="0" smtClean="0"/>
              <a:t>plus respectueux de l’environnement, totalement silencieux</a:t>
            </a:r>
          </a:p>
          <a:p>
            <a:pPr lvl="1">
              <a:defRPr/>
            </a:pPr>
            <a:r>
              <a:rPr lang="fr-FR" sz="1400" dirty="0" smtClean="0"/>
              <a:t>plus </a:t>
            </a:r>
            <a:r>
              <a:rPr lang="fr-FR" sz="1400" dirty="0"/>
              <a:t>accessible : baisse du coût de lancement, baisse des tarifs</a:t>
            </a:r>
          </a:p>
          <a:p>
            <a:pPr>
              <a:defRPr/>
            </a:pPr>
            <a:endParaRPr lang="fr-FR" sz="1400" dirty="0" smtClean="0"/>
          </a:p>
          <a:p>
            <a:pPr>
              <a:defRPr/>
            </a:pPr>
            <a:r>
              <a:rPr lang="fr-FR" sz="1600" dirty="0"/>
              <a:t>Ce changement doit aussi permettre de développer la pratique </a:t>
            </a:r>
            <a:r>
              <a:rPr lang="fr-F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handisport</a:t>
            </a:r>
            <a:r>
              <a:rPr lang="fr-FR" sz="1600" dirty="0"/>
              <a:t>.</a:t>
            </a:r>
          </a:p>
          <a:p>
            <a:pPr lvl="1">
              <a:defRPr/>
            </a:pPr>
            <a:endParaRPr lang="fr-FR" sz="1400" dirty="0" smtClean="0"/>
          </a:p>
          <a:p>
            <a:pPr>
              <a:defRPr/>
            </a:pPr>
            <a:r>
              <a:rPr lang="fr-FR" sz="1800" dirty="0" smtClean="0"/>
              <a:t>Pour cela le club Planeurs d’Ille-et-Vilaine présente le projet de développement « </a:t>
            </a: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Planeur Durable 2012</a:t>
            </a:r>
            <a:r>
              <a:rPr lang="fr-FR" sz="1800" dirty="0" smtClean="0"/>
              <a:t>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Projet « Planeur Durable 2012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300" y="698500"/>
            <a:ext cx="8813800" cy="4906963"/>
          </a:xfrm>
        </p:spPr>
        <p:txBody>
          <a:bodyPr/>
          <a:lstStyle/>
          <a:p>
            <a:pPr>
              <a:defRPr/>
            </a:pPr>
            <a:r>
              <a:rPr lang="fr-FR" sz="2000" dirty="0"/>
              <a:t>Projet d'équipement visant à répondre aux missions prioritaires de PIV </a:t>
            </a:r>
            <a:r>
              <a:rPr lang="fr-FR" sz="2000" dirty="0" smtClean="0"/>
              <a:t>:</a:t>
            </a:r>
          </a:p>
          <a:p>
            <a:pPr lvl="1">
              <a:defRPr/>
            </a:pPr>
            <a:r>
              <a:rPr lang="fr-F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Handisport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/>
              <a:t>: accès des personnes handicapées à toutes les phases de l’activité : vol en monoplace adapté et lancement des </a:t>
            </a:r>
            <a:r>
              <a:rPr lang="fr-FR" sz="1800" dirty="0" smtClean="0"/>
              <a:t>planeurs</a:t>
            </a:r>
            <a:endParaRPr lang="fr-F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 </a:t>
            </a:r>
            <a:r>
              <a:rPr lang="fr-F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Environnement </a:t>
            </a:r>
            <a:r>
              <a:rPr lang="fr-FR" sz="1800" dirty="0"/>
              <a:t>: réduction des nuisances sonores </a:t>
            </a:r>
            <a:r>
              <a:rPr lang="fr-FR" sz="1800" dirty="0" smtClean="0"/>
              <a:t>riverains</a:t>
            </a: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Accueil </a:t>
            </a:r>
            <a:r>
              <a:rPr lang="fr-F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plus grand nombre et </a:t>
            </a: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scolaires </a:t>
            </a:r>
            <a:r>
              <a:rPr lang="fr-FR" sz="1800" dirty="0"/>
              <a:t>: </a:t>
            </a:r>
            <a:r>
              <a:rPr lang="fr-FR" sz="1800" dirty="0" smtClean="0"/>
              <a:t>baisse des </a:t>
            </a:r>
            <a:r>
              <a:rPr lang="fr-FR" sz="1800" dirty="0"/>
              <a:t>coûts de pratique par modernisation </a:t>
            </a:r>
            <a:r>
              <a:rPr lang="fr-FR" sz="1800" dirty="0" smtClean="0"/>
              <a:t>du moyen de lancement</a:t>
            </a: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smtClean="0"/>
              <a:t>: émulation et haut niveau, fidélisation des membres</a:t>
            </a:r>
          </a:p>
          <a:p>
            <a:pPr lvl="1">
              <a:defRPr/>
            </a:pPr>
            <a:endParaRPr lang="fr-FR" sz="1800" dirty="0" smtClean="0"/>
          </a:p>
          <a:p>
            <a:pPr>
              <a:defRPr/>
            </a:pPr>
            <a:r>
              <a:rPr lang="fr-FR" sz="2000" dirty="0" smtClean="0"/>
              <a:t>Ce projet se décompose en 3 lots, </a:t>
            </a:r>
            <a:r>
              <a:rPr lang="fr-FR" sz="2000" u="sng" dirty="0" smtClean="0">
                <a:solidFill>
                  <a:schemeClr val="bg1"/>
                </a:solidFill>
              </a:rPr>
              <a:t>par ordre de priorité </a:t>
            </a:r>
            <a:r>
              <a:rPr lang="fr-FR" sz="2000" dirty="0" smtClean="0"/>
              <a:t>:</a:t>
            </a:r>
          </a:p>
          <a:p>
            <a:pPr lvl="1">
              <a:defRPr/>
            </a:pPr>
            <a:r>
              <a:rPr lang="fr-F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 1</a:t>
            </a:r>
            <a:r>
              <a:rPr lang="fr-FR" sz="1800" dirty="0"/>
              <a:t> : Mise en place d'un </a:t>
            </a:r>
            <a:r>
              <a:rPr lang="fr-FR" sz="1800" dirty="0" err="1" smtClean="0"/>
              <a:t>handi</a:t>
            </a:r>
            <a:r>
              <a:rPr lang="fr-FR" sz="1800" dirty="0" smtClean="0"/>
              <a:t>-treuil </a:t>
            </a:r>
            <a:r>
              <a:rPr lang="fr-FR" sz="1800" dirty="0"/>
              <a:t>comme moyen de lancement </a:t>
            </a:r>
            <a:r>
              <a:rPr lang="fr-FR" sz="1800" dirty="0" smtClean="0"/>
              <a:t>principal</a:t>
            </a:r>
          </a:p>
          <a:p>
            <a:pPr lvl="2">
              <a:defRPr/>
            </a:pPr>
            <a:r>
              <a:rPr lang="fr-FR" sz="1400" dirty="0" smtClean="0"/>
              <a:t>Objectif : Mars 2012</a:t>
            </a: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 2</a:t>
            </a:r>
            <a:r>
              <a:rPr lang="fr-FR" sz="1800" dirty="0" smtClean="0"/>
              <a:t> : Adaptation parc planeur : </a:t>
            </a:r>
            <a:r>
              <a:rPr lang="fr-FR" sz="1800" dirty="0" err="1" smtClean="0"/>
              <a:t>handi</a:t>
            </a:r>
            <a:r>
              <a:rPr lang="fr-FR" sz="1800" dirty="0" smtClean="0"/>
              <a:t>-planeur monoplace et performance</a:t>
            </a:r>
          </a:p>
          <a:p>
            <a:pPr lvl="2">
              <a:defRPr/>
            </a:pPr>
            <a:r>
              <a:rPr lang="fr-FR" sz="1400" dirty="0" smtClean="0"/>
              <a:t>Objectif : Mars 2012 et hiver 2012-2013</a:t>
            </a: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 3</a:t>
            </a:r>
            <a:r>
              <a:rPr lang="fr-FR" sz="1800" dirty="0" smtClean="0"/>
              <a:t> : Actualisation et mutualisation remorqueur</a:t>
            </a:r>
          </a:p>
          <a:p>
            <a:pPr lvl="2">
              <a:defRPr/>
            </a:pPr>
            <a:r>
              <a:rPr lang="fr-FR" sz="1400" dirty="0" smtClean="0"/>
              <a:t>Objectif : 2015			</a:t>
            </a:r>
            <a:r>
              <a:rPr lang="fr-FR" sz="1200" dirty="0" smtClean="0"/>
              <a:t>						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4762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Lot 1 : Treuil</a:t>
            </a:r>
            <a:endParaRPr lang="fr-FR" dirty="0"/>
          </a:p>
        </p:txBody>
      </p:sp>
      <p:pic>
        <p:nvPicPr>
          <p:cNvPr id="1033" name="Picture 9" descr="http://rpmedia.ask.com/ts?u=/wikipedia/commons/thumb/9/9f/V20001.jpg/325px-V2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0674" y="874712"/>
            <a:ext cx="4780103" cy="29098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farm5.static.flickr.com/4066/4566486735_ac56c2b6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576" y="557212"/>
            <a:ext cx="2250939" cy="337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hilippe\Downloads\winchani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6200" y="4083050"/>
            <a:ext cx="65024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Lot 1 : Treuil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3700" y="558800"/>
            <a:ext cx="4927600" cy="5008563"/>
          </a:xfrm>
        </p:spPr>
        <p:txBody>
          <a:bodyPr/>
          <a:lstStyle/>
          <a:p>
            <a:pPr>
              <a:defRPr/>
            </a:pPr>
            <a:r>
              <a:rPr lang="fr-FR" sz="1600" dirty="0" smtClean="0"/>
              <a:t>Le treuil est un moyen de lancement moderne offre les avantages suivants :</a:t>
            </a:r>
          </a:p>
          <a:p>
            <a:pPr lvl="1">
              <a:defRPr/>
            </a:pPr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Silence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smtClean="0"/>
              <a:t>: le moteur du treuil au sol n’est audible qu’à quelques dizaines de mètres</a:t>
            </a:r>
          </a:p>
          <a:p>
            <a:pPr lvl="1">
              <a:defRPr/>
            </a:pPr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Environnement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smtClean="0"/>
              <a:t>: un décollage au treuil consomme 4 à 5 fois moins de carburant, et rejette d’autant moins de CO²</a:t>
            </a:r>
          </a:p>
          <a:p>
            <a:pPr lvl="1">
              <a:defRPr/>
            </a:pPr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Economie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smtClean="0"/>
              <a:t>: un décollage au treuil coûte 8€ contre 23€ au remorqueur</a:t>
            </a:r>
          </a:p>
          <a:p>
            <a:pPr lvl="1">
              <a:defRPr/>
            </a:pPr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Facilité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smtClean="0"/>
              <a:t>: tout à chacun peut conduire le treuil après quelque jours de formation, sans nécessité de qualification préalable (même sans être pilote)</a:t>
            </a:r>
          </a:p>
          <a:p>
            <a:pPr lvl="1">
              <a:defRPr/>
            </a:pPr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Intégration du handicap </a:t>
            </a:r>
            <a:r>
              <a:rPr lang="fr-FR" sz="1400" dirty="0" smtClean="0"/>
              <a:t>: le treuil ne nécessite pas l’utilisation des jambes. Une personne en fauteuil roulant peut contribuer au lancement des planeurs</a:t>
            </a:r>
          </a:p>
          <a:p>
            <a:pPr lvl="1">
              <a:defRPr/>
            </a:pPr>
            <a:endParaRPr lang="fr-FR" sz="1400" dirty="0"/>
          </a:p>
          <a:p>
            <a:pPr>
              <a:defRPr/>
            </a:pPr>
            <a:r>
              <a:rPr lang="fr-FR" sz="1600" dirty="0" smtClean="0"/>
              <a:t>L’avion remorqueur conserve les avantages suivants :</a:t>
            </a:r>
          </a:p>
          <a:p>
            <a:pPr lvl="1">
              <a:defRPr/>
            </a:pPr>
            <a:r>
              <a:rPr lang="fr-FR" sz="1400" dirty="0" smtClean="0"/>
              <a:t>Dans certaines conditions aérologiques, la piste de Saint-Sulpice étant étroite, seul l’avion remorqueur permet aux planeurs de rejoindre les courants ascendants voire de décoller.</a:t>
            </a: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9288" y="750887"/>
            <a:ext cx="3414712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SC0678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8788" y="3086100"/>
            <a:ext cx="3414712" cy="1868427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Throttle guid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9944" y="4457700"/>
            <a:ext cx="2794000" cy="210820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900" y="134938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Lot 1 : Treuil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4200" y="660400"/>
            <a:ext cx="8394700" cy="5008563"/>
          </a:xfrm>
        </p:spPr>
        <p:txBody>
          <a:bodyPr/>
          <a:lstStyle/>
          <a:p>
            <a:pPr>
              <a:defRPr/>
            </a:pPr>
            <a:r>
              <a:rPr lang="fr-FR" sz="2400" dirty="0" smtClean="0"/>
              <a:t>C’est pourquoi il est recommandé </a:t>
            </a:r>
            <a:br>
              <a:rPr lang="fr-FR" sz="2400" dirty="0" smtClean="0"/>
            </a:br>
            <a:r>
              <a:rPr lang="fr-FR" sz="2400" dirty="0" smtClean="0"/>
              <a:t>une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activité avec décollages mixtes </a:t>
            </a:r>
            <a:r>
              <a:rPr lang="fr-FR" sz="2400" dirty="0" smtClean="0"/>
              <a:t>à Saint-Sulpice :</a:t>
            </a: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Treuil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smtClean="0"/>
              <a:t>: moyen de décollage principal utilisé pour </a:t>
            </a:r>
            <a:r>
              <a:rPr lang="fr-FR" sz="1800" dirty="0" smtClean="0">
                <a:solidFill>
                  <a:schemeClr val="bg1"/>
                </a:solidFill>
              </a:rPr>
              <a:t>75% des décollages</a:t>
            </a: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Avion remorqueur </a:t>
            </a:r>
            <a:r>
              <a:rPr lang="fr-FR" sz="1800" dirty="0" smtClean="0"/>
              <a:t>: moyen de secours utilisé dans certaines conditions aérologiques ou pour certaines activités (ex : compétition). </a:t>
            </a:r>
            <a:r>
              <a:rPr lang="fr-FR" sz="1800" dirty="0" smtClean="0">
                <a:solidFill>
                  <a:schemeClr val="bg1"/>
                </a:solidFill>
              </a:rPr>
              <a:t>25% des décollages</a:t>
            </a:r>
          </a:p>
          <a:p>
            <a:pPr>
              <a:defRPr/>
            </a:pPr>
            <a:r>
              <a:rPr lang="fr-FR" sz="2400" dirty="0" smtClean="0"/>
              <a:t>L’activité treuil à LFSS est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autorisée par l’Aviation Civile</a:t>
            </a:r>
            <a:r>
              <a:rPr lang="fr-FR" sz="2400" dirty="0" smtClean="0"/>
              <a:t>.</a:t>
            </a:r>
          </a:p>
          <a:p>
            <a:pPr>
              <a:defRPr/>
            </a:pPr>
            <a:r>
              <a:rPr lang="fr-FR" sz="2400" dirty="0" smtClean="0"/>
              <a:t>La mise en œuvre d’un treuil à Saint-Sulpice ne requiert plus que des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investissements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smtClean="0"/>
              <a:t>:</a:t>
            </a: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Matériel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smtClean="0"/>
              <a:t>:</a:t>
            </a:r>
          </a:p>
          <a:p>
            <a:pPr lvl="2">
              <a:defRPr/>
            </a:pPr>
            <a:r>
              <a:rPr lang="fr-FR" sz="1200" dirty="0" smtClean="0"/>
              <a:t>Achat d’un treuil équipé</a:t>
            </a:r>
          </a:p>
          <a:p>
            <a:pPr lvl="2">
              <a:defRPr/>
            </a:pPr>
            <a:r>
              <a:rPr lang="fr-FR" sz="1200" dirty="0" smtClean="0"/>
              <a:t>Achat d’une voiture permettant de remonter les câbles</a:t>
            </a:r>
          </a:p>
          <a:p>
            <a:pPr lvl="2">
              <a:defRPr/>
            </a:pPr>
            <a:r>
              <a:rPr lang="fr-FR" sz="1200" dirty="0" smtClean="0"/>
              <a:t>Modification du parc planeur des Planeurs d’Ille-et-Vilaine afin qu’il soit </a:t>
            </a:r>
            <a:r>
              <a:rPr lang="fr-FR" sz="1200" dirty="0" err="1" smtClean="0"/>
              <a:t>treuillable</a:t>
            </a:r>
            <a:endParaRPr lang="fr-FR" sz="1200" dirty="0" smtClean="0"/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Formation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smtClean="0"/>
              <a:t>:</a:t>
            </a:r>
          </a:p>
          <a:p>
            <a:pPr lvl="2">
              <a:defRPr/>
            </a:pPr>
            <a:r>
              <a:rPr lang="fr-FR" sz="1200" dirty="0" smtClean="0"/>
              <a:t>Des membres du club à l’utilisation du treuil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Bretagne_2005_Espa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24013" y="696913"/>
            <a:ext cx="6657975" cy="5929312"/>
          </a:xfrm>
        </p:spPr>
      </p:pic>
      <p:pic>
        <p:nvPicPr>
          <p:cNvPr id="4100" name="Picture 7" descr="Aéro-Club du Poit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1025" y="3798888"/>
            <a:ext cx="4746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 descr="Aéro-Club du Poit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6525" y="4192588"/>
            <a:ext cx="4746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0" descr="Aéro-Club du Poit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1325" y="4586288"/>
            <a:ext cx="4746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Aéro-Club du Poit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0825" y="3532188"/>
            <a:ext cx="4746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Aéro-Club du Poit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1925" y="3481388"/>
            <a:ext cx="4746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4" descr="Aéro-Club du Poit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966788"/>
            <a:ext cx="4746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5" descr="Aéro-Club du Poit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4325" y="2020888"/>
            <a:ext cx="4746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6" descr="Aéro-Club du Poit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8425" y="2630488"/>
            <a:ext cx="4746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7" descr="Aéro-Club du Poit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3025" y="1220788"/>
            <a:ext cx="4746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8" descr="Aéro-Club du Poit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9425" y="6288088"/>
            <a:ext cx="4746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9" descr="Aéro-Club du Poit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5325" y="5614988"/>
            <a:ext cx="4746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20" descr="Aéro-Club du Poit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5145088"/>
            <a:ext cx="4746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21" descr="Aéro-Club du Poit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8725" y="6300788"/>
            <a:ext cx="4746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22" descr="Aéro-Club du Poit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125" y="5462588"/>
            <a:ext cx="4746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24" descr="Aéro-Club du Poit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125" y="1500188"/>
            <a:ext cx="4746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117600" y="160338"/>
            <a:ext cx="756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Les clubs de vol à voile Grand-Ouest 2012 </a:t>
            </a:r>
            <a:endParaRPr lang="fr-FR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5" name="Picture 16" descr="Aéro-Club du Poit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5625" y="2922588"/>
            <a:ext cx="4746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1663700" y="4889500"/>
            <a:ext cx="34163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17 clubs dans l’Ouest</a:t>
            </a:r>
          </a:p>
          <a:p>
            <a:pPr>
              <a:defRPr/>
            </a:pPr>
            <a:endParaRPr lang="fr-F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" name="Espace réservé du contenu 2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Bretagne_2005_Espa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24013" y="696913"/>
            <a:ext cx="6657975" cy="5929312"/>
          </a:xfrm>
        </p:spPr>
      </p:pic>
      <p:pic>
        <p:nvPicPr>
          <p:cNvPr id="4100" name="Picture 7" descr="Aéro-Club du Poit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1025" y="3798888"/>
            <a:ext cx="4746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 descr="Aéro-Club du Poit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6525" y="4192588"/>
            <a:ext cx="4746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0" descr="Aéro-Club du Poit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1325" y="4586288"/>
            <a:ext cx="4746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Aéro-Club du Poit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0825" y="3532188"/>
            <a:ext cx="4746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Aéro-Club du Poit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1925" y="3481388"/>
            <a:ext cx="4746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4" descr="Aéro-Club du Poit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966788"/>
            <a:ext cx="4746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5" descr="Aéro-Club du Poit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4325" y="2020888"/>
            <a:ext cx="4746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6" descr="Aéro-Club du Poit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8425" y="2630488"/>
            <a:ext cx="4746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7" descr="Aéro-Club du Poit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3025" y="1220788"/>
            <a:ext cx="4746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8" descr="Aéro-Club du Poit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9425" y="6288088"/>
            <a:ext cx="4746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9" descr="Aéro-Club du Poit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5325" y="5614988"/>
            <a:ext cx="4746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20" descr="Aéro-Club du Poit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5145088"/>
            <a:ext cx="4746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21" descr="Aéro-Club du Poit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8725" y="6300788"/>
            <a:ext cx="4746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24" descr="Aéro-Club du Poit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125" y="1500188"/>
            <a:ext cx="4746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3445" name="Text Box 37"/>
          <p:cNvSpPr txBox="1">
            <a:spLocks noChangeArrowheads="1"/>
          </p:cNvSpPr>
          <p:nvPr/>
        </p:nvSpPr>
        <p:spPr bwMode="auto">
          <a:xfrm>
            <a:off x="1663700" y="4889500"/>
            <a:ext cx="34163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17 clubs dans l’Ouest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9 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treuils en 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2012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7 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treuils en 2011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3 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treuils en 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2000</a:t>
            </a:r>
            <a:endParaRPr lang="fr-FR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 treuils en 1990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1219200" y="160338"/>
            <a:ext cx="746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Les treuils du Grand-Ouest en 2012</a:t>
            </a:r>
            <a:endParaRPr lang="fr-FR" sz="2800" b="1" kern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5" name="Picture 16" descr="Aéro-Club du Poit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5625" y="2922588"/>
            <a:ext cx="4746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://www.skylaunchuk.com/images/evo1dwg.JPG"/>
          <p:cNvPicPr>
            <a:picLocks noChangeAspect="1" noChangeArrowheads="1"/>
          </p:cNvPicPr>
          <p:nvPr/>
        </p:nvPicPr>
        <p:blipFill>
          <a:blip r:embed="rId5" cstate="print"/>
          <a:srcRect r="2043"/>
          <a:stretch>
            <a:fillRect/>
          </a:stretch>
        </p:blipFill>
        <p:spPr bwMode="auto">
          <a:xfrm>
            <a:off x="4219575" y="3660775"/>
            <a:ext cx="734433" cy="542925"/>
          </a:xfrm>
          <a:prstGeom prst="rect">
            <a:avLst/>
          </a:prstGeom>
          <a:noFill/>
        </p:spPr>
      </p:pic>
      <p:pic>
        <p:nvPicPr>
          <p:cNvPr id="26" name="Picture 2" descr="http://www.skylaunchuk.com/images/evo1dwg.JPG"/>
          <p:cNvPicPr>
            <a:picLocks noChangeAspect="1" noChangeArrowheads="1"/>
          </p:cNvPicPr>
          <p:nvPr/>
        </p:nvPicPr>
        <p:blipFill>
          <a:blip r:embed="rId5" cstate="print"/>
          <a:srcRect r="2043"/>
          <a:stretch>
            <a:fillRect/>
          </a:stretch>
        </p:blipFill>
        <p:spPr bwMode="auto">
          <a:xfrm>
            <a:off x="5045075" y="4079875"/>
            <a:ext cx="734433" cy="542925"/>
          </a:xfrm>
          <a:prstGeom prst="rect">
            <a:avLst/>
          </a:prstGeom>
          <a:noFill/>
        </p:spPr>
      </p:pic>
      <p:pic>
        <p:nvPicPr>
          <p:cNvPr id="28" name="Picture 2" descr="http://www.skylaunchuk.com/images/evo1dwg.JPG"/>
          <p:cNvPicPr>
            <a:picLocks noChangeAspect="1" noChangeArrowheads="1"/>
          </p:cNvPicPr>
          <p:nvPr/>
        </p:nvPicPr>
        <p:blipFill>
          <a:blip r:embed="rId5" cstate="print"/>
          <a:srcRect r="2043"/>
          <a:stretch>
            <a:fillRect/>
          </a:stretch>
        </p:blipFill>
        <p:spPr bwMode="auto">
          <a:xfrm>
            <a:off x="5997575" y="5006975"/>
            <a:ext cx="734433" cy="542925"/>
          </a:xfrm>
          <a:prstGeom prst="rect">
            <a:avLst/>
          </a:prstGeom>
          <a:noFill/>
        </p:spPr>
      </p:pic>
      <p:pic>
        <p:nvPicPr>
          <p:cNvPr id="29" name="Picture 2" descr="http://www.skylaunchuk.com/images/evo1dwg.JPG"/>
          <p:cNvPicPr>
            <a:picLocks noChangeAspect="1" noChangeArrowheads="1"/>
          </p:cNvPicPr>
          <p:nvPr/>
        </p:nvPicPr>
        <p:blipFill>
          <a:blip r:embed="rId5" cstate="print"/>
          <a:srcRect r="2043"/>
          <a:stretch>
            <a:fillRect/>
          </a:stretch>
        </p:blipFill>
        <p:spPr bwMode="auto">
          <a:xfrm>
            <a:off x="6645275" y="4435475"/>
            <a:ext cx="734433" cy="542925"/>
          </a:xfrm>
          <a:prstGeom prst="rect">
            <a:avLst/>
          </a:prstGeom>
          <a:noFill/>
        </p:spPr>
      </p:pic>
      <p:pic>
        <p:nvPicPr>
          <p:cNvPr id="30" name="Picture 2" descr="http://www.skylaunchuk.com/images/evo1dwg.JPG"/>
          <p:cNvPicPr>
            <a:picLocks noChangeAspect="1" noChangeArrowheads="1"/>
          </p:cNvPicPr>
          <p:nvPr/>
        </p:nvPicPr>
        <p:blipFill>
          <a:blip r:embed="rId5" cstate="print"/>
          <a:srcRect r="2043"/>
          <a:stretch>
            <a:fillRect/>
          </a:stretch>
        </p:blipFill>
        <p:spPr bwMode="auto">
          <a:xfrm>
            <a:off x="6454775" y="3432175"/>
            <a:ext cx="734433" cy="542925"/>
          </a:xfrm>
          <a:prstGeom prst="rect">
            <a:avLst/>
          </a:prstGeom>
          <a:noFill/>
        </p:spPr>
      </p:pic>
      <p:pic>
        <p:nvPicPr>
          <p:cNvPr id="31" name="Picture 2" descr="http://www.skylaunchuk.com/images/evo1dwg.JPG"/>
          <p:cNvPicPr>
            <a:picLocks noChangeAspect="1" noChangeArrowheads="1"/>
          </p:cNvPicPr>
          <p:nvPr/>
        </p:nvPicPr>
        <p:blipFill>
          <a:blip r:embed="rId5" cstate="print"/>
          <a:srcRect r="2043"/>
          <a:stretch>
            <a:fillRect/>
          </a:stretch>
        </p:blipFill>
        <p:spPr bwMode="auto">
          <a:xfrm>
            <a:off x="7534275" y="3381375"/>
            <a:ext cx="734433" cy="542925"/>
          </a:xfrm>
          <a:prstGeom prst="rect">
            <a:avLst/>
          </a:prstGeom>
          <a:noFill/>
        </p:spPr>
      </p:pic>
      <p:pic>
        <p:nvPicPr>
          <p:cNvPr id="32" name="Picture 2" descr="http://www.skylaunchuk.com/images/evo1dwg.JPG"/>
          <p:cNvPicPr>
            <a:picLocks noChangeAspect="1" noChangeArrowheads="1"/>
          </p:cNvPicPr>
          <p:nvPr/>
        </p:nvPicPr>
        <p:blipFill>
          <a:blip r:embed="rId5" cstate="print"/>
          <a:srcRect r="2043"/>
          <a:stretch>
            <a:fillRect/>
          </a:stretch>
        </p:blipFill>
        <p:spPr bwMode="auto">
          <a:xfrm>
            <a:off x="6759575" y="2746375"/>
            <a:ext cx="734433" cy="542925"/>
          </a:xfrm>
          <a:prstGeom prst="rect">
            <a:avLst/>
          </a:prstGeom>
          <a:noFill/>
        </p:spPr>
      </p:pic>
      <p:pic>
        <p:nvPicPr>
          <p:cNvPr id="33" name="Picture 2" descr="http://www.skylaunchuk.com/images/evo1dwg.JPG"/>
          <p:cNvPicPr>
            <a:picLocks noChangeAspect="1" noChangeArrowheads="1"/>
          </p:cNvPicPr>
          <p:nvPr/>
        </p:nvPicPr>
        <p:blipFill>
          <a:blip r:embed="rId5" cstate="print"/>
          <a:srcRect r="2043"/>
          <a:stretch>
            <a:fillRect/>
          </a:stretch>
        </p:blipFill>
        <p:spPr bwMode="auto">
          <a:xfrm>
            <a:off x="4854575" y="854075"/>
            <a:ext cx="734433" cy="542925"/>
          </a:xfrm>
          <a:prstGeom prst="rect">
            <a:avLst/>
          </a:prstGeom>
          <a:noFill/>
        </p:spPr>
      </p:pic>
      <p:pic>
        <p:nvPicPr>
          <p:cNvPr id="34" name="Picture 22" descr="Aéro-Club du Poit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5125" y="5462588"/>
            <a:ext cx="4746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 descr="http://www.skylaunchuk.com/images/evo1dwg.JPG"/>
          <p:cNvPicPr>
            <a:picLocks noChangeAspect="1" noChangeArrowheads="1"/>
          </p:cNvPicPr>
          <p:nvPr/>
        </p:nvPicPr>
        <p:blipFill>
          <a:blip r:embed="rId5" cstate="print"/>
          <a:srcRect r="2043"/>
          <a:stretch>
            <a:fillRect/>
          </a:stretch>
        </p:blipFill>
        <p:spPr bwMode="auto">
          <a:xfrm>
            <a:off x="7750175" y="5337175"/>
            <a:ext cx="734433" cy="542925"/>
          </a:xfrm>
          <a:prstGeom prst="rect">
            <a:avLst/>
          </a:prstGeom>
          <a:noFill/>
        </p:spPr>
      </p:pic>
      <p:sp>
        <p:nvSpPr>
          <p:cNvPr id="37" name="Espace réservé du contenu 3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533400"/>
          </a:xfrm>
        </p:spPr>
        <p:txBody>
          <a:bodyPr/>
          <a:lstStyle/>
          <a:p>
            <a:r>
              <a:rPr lang="fr-FR" dirty="0" smtClean="0"/>
              <a:t>Lot 1 : </a:t>
            </a:r>
            <a:r>
              <a:rPr lang="fr-FR" dirty="0" err="1" smtClean="0"/>
              <a:t>Handi</a:t>
            </a:r>
            <a:r>
              <a:rPr lang="fr-FR" dirty="0" smtClean="0"/>
              <a:t>-Treuil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4200" y="990600"/>
            <a:ext cx="5248216" cy="4572000"/>
          </a:xfrm>
        </p:spPr>
        <p:txBody>
          <a:bodyPr/>
          <a:lstStyle/>
          <a:p>
            <a:r>
              <a:rPr lang="fr-FR" sz="2400" dirty="0" smtClean="0"/>
              <a:t>Il est possible d’équiper un treuil avec un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ascenseur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smtClean="0"/>
              <a:t>permettant aux personnes en fauteuil d’accéder aux commandes du treuil.</a:t>
            </a:r>
          </a:p>
          <a:p>
            <a:endParaRPr lang="fr-FR" sz="2400" dirty="0" smtClean="0"/>
          </a:p>
          <a:p>
            <a:r>
              <a:rPr lang="fr-FR" sz="2400" dirty="0" smtClean="0"/>
              <a:t>Les personnes à mobilité réduite pourront non seulement piloter un planeur mais également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piloter le treuil</a:t>
            </a:r>
            <a:r>
              <a:rPr lang="fr-FR" sz="2400" dirty="0" smtClean="0"/>
              <a:t>.</a:t>
            </a:r>
          </a:p>
          <a:p>
            <a:pPr lvl="1"/>
            <a:r>
              <a:rPr lang="fr-FR" sz="1800" dirty="0" smtClean="0"/>
              <a:t>Intégration étendue au sein du club!</a:t>
            </a:r>
            <a:endParaRPr lang="fr-FR" sz="1800" dirty="0"/>
          </a:p>
        </p:txBody>
      </p:sp>
      <p:sp>
        <p:nvSpPr>
          <p:cNvPr id="4" name="AutoShape 2" descr="https://mail.google.com/mail/?ui=2&amp;ik=8c1c7f392d&amp;view=att&amp;th=133cc27860917c47&amp;attid=0.8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https://mail.google.com/mail/?ui=2&amp;ik=8c1c7f392d&amp;view=att&amp;th=133cc27860917c47&amp;attid=0.8&amp;disp=inline&amp;z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2416" y="3543300"/>
            <a:ext cx="3218610" cy="280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2416" y="877888"/>
            <a:ext cx="3218610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20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Lot 1 : </a:t>
            </a:r>
            <a:r>
              <a:rPr lang="fr-FR" dirty="0" err="1" smtClean="0"/>
              <a:t>Handi</a:t>
            </a:r>
            <a:r>
              <a:rPr lang="fr-FR" dirty="0" smtClean="0"/>
              <a:t>-Treuil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6900" y="977900"/>
            <a:ext cx="8102600" cy="4868863"/>
          </a:xfrm>
        </p:spPr>
        <p:txBody>
          <a:bodyPr/>
          <a:lstStyle/>
          <a:p>
            <a:pPr>
              <a:defRPr/>
            </a:pPr>
            <a:r>
              <a:rPr lang="fr-FR" sz="2000" dirty="0" smtClean="0"/>
              <a:t>Le treuil permettra une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baisse majeure des nuisances sonores </a:t>
            </a:r>
            <a:r>
              <a:rPr lang="fr-FR" sz="2000" dirty="0" smtClean="0"/>
              <a:t>ressenties par les riverains.</a:t>
            </a:r>
          </a:p>
          <a:p>
            <a:pPr>
              <a:defRPr/>
            </a:pPr>
            <a:endParaRPr lang="fr-FR" sz="2000" dirty="0" smtClean="0"/>
          </a:p>
          <a:p>
            <a:pPr>
              <a:defRPr/>
            </a:pPr>
            <a:r>
              <a:rPr lang="fr-FR" sz="2000" dirty="0" smtClean="0"/>
              <a:t>L’</a:t>
            </a:r>
            <a:r>
              <a:rPr lang="fr-FR" sz="2000" dirty="0" err="1" smtClean="0"/>
              <a:t>handi</a:t>
            </a:r>
            <a:r>
              <a:rPr lang="fr-FR" sz="2000" dirty="0" smtClean="0"/>
              <a:t>-treuil permettra un intégration des licenciés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handicapés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smtClean="0"/>
              <a:t>dans toutes les composantes de l’activité, en vol et sol.</a:t>
            </a:r>
          </a:p>
          <a:p>
            <a:pPr>
              <a:defRPr/>
            </a:pPr>
            <a:endParaRPr lang="fr-FR" sz="2000" dirty="0" smtClean="0"/>
          </a:p>
          <a:p>
            <a:pPr>
              <a:defRPr/>
            </a:pPr>
            <a:r>
              <a:rPr lang="fr-FR" sz="2000" dirty="0" smtClean="0"/>
              <a:t>D’autres bénéfices pourront être apportés aux habitants des communes voisines :</a:t>
            </a: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Tremplin jeunes </a:t>
            </a:r>
            <a:r>
              <a:rPr lang="fr-FR" sz="1800" dirty="0" smtClean="0"/>
              <a:t>: le club pourra accueillir un jeune issu de la communauté de communes afin de le former à lancer les planeurs (par exemple sous la forme d’un Service Civique)</a:t>
            </a: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 pour tous </a:t>
            </a:r>
            <a:r>
              <a:rPr lang="fr-FR" sz="1800" dirty="0" smtClean="0"/>
              <a:t>: la baisse des coûts permettra des offres packagées spéciales pour les lycéens, </a:t>
            </a:r>
            <a:r>
              <a:rPr lang="fr-FR" sz="1800" dirty="0" err="1" smtClean="0"/>
              <a:t>handi</a:t>
            </a:r>
            <a:r>
              <a:rPr lang="fr-FR" sz="1800" dirty="0" smtClean="0"/>
              <a:t>, féminines, jeunes des communes du Grand-Fougeray</a:t>
            </a:r>
          </a:p>
          <a:p>
            <a:pPr>
              <a:defRPr/>
            </a:pP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Lot 1 : </a:t>
            </a:r>
            <a:r>
              <a:rPr lang="fr-FR" dirty="0" err="1" smtClean="0"/>
              <a:t>Handi</a:t>
            </a:r>
            <a:r>
              <a:rPr lang="fr-FR" dirty="0" smtClean="0"/>
              <a:t>-Treuil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4200" y="863600"/>
            <a:ext cx="8102600" cy="5008563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PIV souhaite disposer d’un treuil </a:t>
            </a:r>
            <a:r>
              <a:rPr lang="fr-F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dès le début de la saison 2012</a:t>
            </a:r>
          </a:p>
          <a:p>
            <a:pPr lvl="1">
              <a:defRPr/>
            </a:pPr>
            <a:r>
              <a:rPr lang="fr-FR" dirty="0" smtClean="0"/>
              <a:t>Pour que le développement de l’activité n’incommode pas les riverains,</a:t>
            </a:r>
          </a:p>
          <a:p>
            <a:pPr lvl="1">
              <a:defRPr/>
            </a:pPr>
            <a:r>
              <a:rPr lang="fr-FR" dirty="0" smtClean="0"/>
              <a:t>Pour baisser les coûts de pratique,</a:t>
            </a:r>
          </a:p>
          <a:p>
            <a:pPr lvl="1">
              <a:defRPr/>
            </a:pPr>
            <a:r>
              <a:rPr lang="fr-FR" dirty="0" smtClean="0"/>
              <a:t>Pour s’ouvrir à un public plus large tout en permettant aux personnes handicapées de participer à toutes les phases de l’activité.</a:t>
            </a:r>
          </a:p>
          <a:p>
            <a:pPr lvl="1">
              <a:defRPr/>
            </a:pPr>
            <a:endParaRPr lang="fr-FR" dirty="0"/>
          </a:p>
          <a:p>
            <a:pPr>
              <a:defRPr/>
            </a:pPr>
            <a:r>
              <a:rPr lang="fr-FR" dirty="0" smtClean="0"/>
              <a:t>Budget global équipement : 95k€</a:t>
            </a:r>
          </a:p>
          <a:p>
            <a:pPr lvl="1">
              <a:defRPr/>
            </a:pPr>
            <a:r>
              <a:rPr lang="fr-FR" dirty="0" smtClean="0"/>
              <a:t>Capacité autofinancement PIV : 20% (emprunt)</a:t>
            </a:r>
          </a:p>
          <a:p>
            <a:pPr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Les Planeurs d’Ille-et-Vilaine (PIV)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1800" y="736600"/>
            <a:ext cx="8559800" cy="5008563"/>
          </a:xfrm>
        </p:spPr>
        <p:txBody>
          <a:bodyPr/>
          <a:lstStyle/>
          <a:p>
            <a:pPr>
              <a:defRPr/>
            </a:pP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Unique association </a:t>
            </a:r>
            <a:r>
              <a:rPr lang="fr-FR" sz="2400" dirty="0" smtClean="0"/>
              <a:t>de vol à voile en Ille-et-Vilaine</a:t>
            </a:r>
          </a:p>
          <a:p>
            <a:pPr lvl="1">
              <a:defRPr/>
            </a:pPr>
            <a:r>
              <a:rPr lang="fr-FR" sz="2000" dirty="0" smtClean="0"/>
              <a:t>Issue de la section vol à voile de l’Aéro-Club de Rennes Ille-et-Vilaine qui existait depuis 1934</a:t>
            </a:r>
          </a:p>
          <a:p>
            <a:pPr>
              <a:defRPr/>
            </a:pPr>
            <a:r>
              <a:rPr lang="fr-FR" sz="2400" dirty="0" smtClean="0"/>
              <a:t>Basée sur </a:t>
            </a:r>
            <a:r>
              <a:rPr lang="fr-FR" sz="2400" dirty="0" smtClean="0">
                <a:solidFill>
                  <a:schemeClr val="bg1"/>
                </a:solidFill>
              </a:rPr>
              <a:t>l’aérodrome communautaire du Grand-Fougeray </a:t>
            </a:r>
            <a:r>
              <a:rPr lang="fr-FR" sz="2400" dirty="0" smtClean="0"/>
              <a:t>à Saint-Sulpice des Landes</a:t>
            </a:r>
          </a:p>
          <a:p>
            <a:pPr lvl="1">
              <a:defRPr/>
            </a:pPr>
            <a:r>
              <a:rPr lang="fr-FR" sz="2000" dirty="0" smtClean="0"/>
              <a:t>Depuis l’ouverture de cette plate-forme en mai 2011</a:t>
            </a:r>
          </a:p>
          <a:p>
            <a:pPr>
              <a:defRPr/>
            </a:pPr>
            <a:r>
              <a:rPr lang="fr-FR" sz="2400" dirty="0" smtClean="0"/>
              <a:t>Activités :</a:t>
            </a:r>
          </a:p>
          <a:p>
            <a:pPr lvl="1">
              <a:defRPr/>
            </a:pPr>
            <a:r>
              <a:rPr lang="fr-FR" sz="2000" dirty="0" smtClean="0">
                <a:solidFill>
                  <a:schemeClr val="bg1"/>
                </a:solidFill>
              </a:rPr>
              <a:t>Initiation</a:t>
            </a:r>
            <a:r>
              <a:rPr lang="fr-FR" sz="2000" dirty="0" smtClean="0"/>
              <a:t> : accueil de 300 personnes par an, tous âges,</a:t>
            </a:r>
          </a:p>
          <a:p>
            <a:pPr lvl="1">
              <a:defRPr/>
            </a:pPr>
            <a:r>
              <a:rPr lang="fr-FR" sz="2000" dirty="0" smtClean="0">
                <a:solidFill>
                  <a:schemeClr val="bg1"/>
                </a:solidFill>
              </a:rPr>
              <a:t>Formation</a:t>
            </a:r>
            <a:r>
              <a:rPr lang="fr-FR" sz="2000" dirty="0" smtClean="0"/>
              <a:t> : au pilotage ou à l’instruction, ouverture vers les métiers,</a:t>
            </a:r>
          </a:p>
          <a:p>
            <a:pPr lvl="1">
              <a:defRPr/>
            </a:pPr>
            <a:r>
              <a:rPr lang="fr-FR" sz="2000" dirty="0" smtClean="0">
                <a:solidFill>
                  <a:schemeClr val="bg1"/>
                </a:solidFill>
              </a:rPr>
              <a:t>Sport-Compétition</a:t>
            </a:r>
            <a:r>
              <a:rPr lang="fr-FR" sz="2000" dirty="0" smtClean="0"/>
              <a:t> : des sportifs de haut-niveau, des membres de l’équipe de France, des compétiteurs de tout niveau,</a:t>
            </a:r>
          </a:p>
          <a:p>
            <a:pPr lvl="1">
              <a:defRPr/>
            </a:pPr>
            <a:r>
              <a:rPr lang="fr-FR" sz="2000" dirty="0" smtClean="0">
                <a:solidFill>
                  <a:schemeClr val="bg1"/>
                </a:solidFill>
              </a:rPr>
              <a:t>Handisport</a:t>
            </a:r>
            <a:r>
              <a:rPr lang="fr-FR" sz="2000" dirty="0" smtClean="0"/>
              <a:t> : 1</a:t>
            </a:r>
            <a:r>
              <a:rPr lang="fr-FR" sz="2000" baseline="30000" dirty="0" smtClean="0"/>
              <a:t>er</a:t>
            </a:r>
            <a:r>
              <a:rPr lang="fr-FR" sz="2000" dirty="0" smtClean="0"/>
              <a:t> pilote breveté planeur en Bretagne,</a:t>
            </a:r>
          </a:p>
          <a:p>
            <a:pPr lvl="1">
              <a:defRPr/>
            </a:pPr>
            <a:r>
              <a:rPr lang="fr-FR" sz="2000" dirty="0" smtClean="0">
                <a:solidFill>
                  <a:schemeClr val="bg1"/>
                </a:solidFill>
              </a:rPr>
              <a:t>Voltige</a:t>
            </a:r>
            <a:r>
              <a:rPr lang="fr-FR" sz="2000" dirty="0" smtClean="0"/>
              <a:t> en planeur.</a:t>
            </a:r>
          </a:p>
          <a:p>
            <a:pPr>
              <a:defRPr/>
            </a:pP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Lot 1 : </a:t>
            </a:r>
            <a:r>
              <a:rPr lang="fr-FR" dirty="0" err="1" smtClean="0"/>
              <a:t>Handi</a:t>
            </a:r>
            <a:r>
              <a:rPr lang="fr-FR" dirty="0" smtClean="0"/>
              <a:t>-Treuil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4200" y="863600"/>
            <a:ext cx="8102600" cy="5008563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Plan de financement (dossier CNDS)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 smtClean="0"/>
          </a:p>
          <a:p>
            <a:pPr marL="0" indent="0">
              <a:buNone/>
              <a:defRPr/>
            </a:pPr>
            <a:endParaRPr lang="fr-FR" dirty="0" smtClean="0"/>
          </a:p>
          <a:p>
            <a:pPr>
              <a:defRPr/>
            </a:pP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6712" y="1558131"/>
            <a:ext cx="5438775" cy="2933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628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Lot 2 : </a:t>
            </a:r>
            <a:r>
              <a:rPr lang="fr-FR" dirty="0" err="1" smtClean="0"/>
              <a:t>Handi</a:t>
            </a:r>
            <a:r>
              <a:rPr lang="fr-FR" dirty="0" smtClean="0"/>
              <a:t>-Planeur et Performances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400" y="622300"/>
            <a:ext cx="4875213" cy="4983163"/>
          </a:xfrm>
        </p:spPr>
        <p:txBody>
          <a:bodyPr/>
          <a:lstStyle/>
          <a:p>
            <a:pPr>
              <a:defRPr/>
            </a:pPr>
            <a:r>
              <a:rPr lang="fr-FR" sz="1600" dirty="0"/>
              <a:t>PIV ne possède pas de </a:t>
            </a:r>
            <a:r>
              <a:rPr lang="fr-F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planeur adapté </a:t>
            </a:r>
            <a:r>
              <a:rPr lang="fr-FR" sz="1600" dirty="0"/>
              <a:t>pour personne handicapée.</a:t>
            </a:r>
          </a:p>
          <a:p>
            <a:pPr lvl="1">
              <a:defRPr/>
            </a:pPr>
            <a:r>
              <a:rPr lang="fr-FR" sz="1400" dirty="0" smtClean="0"/>
              <a:t>PIV peut utiliser le biplace régional de formation adapté,</a:t>
            </a:r>
          </a:p>
          <a:p>
            <a:pPr lvl="1">
              <a:defRPr/>
            </a:pPr>
            <a:r>
              <a:rPr lang="fr-FR" sz="1400" dirty="0" smtClean="0"/>
              <a:t>Mais il </a:t>
            </a:r>
            <a:r>
              <a:rPr lang="fr-FR" sz="1400" dirty="0"/>
              <a:t>manque un </a:t>
            </a: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monoplace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/>
              <a:t>équipé d’un </a:t>
            </a:r>
            <a:r>
              <a:rPr lang="fr-FR" sz="1400" dirty="0" err="1"/>
              <a:t>malonnier</a:t>
            </a:r>
            <a:r>
              <a:rPr lang="fr-FR" sz="1400" dirty="0" smtClean="0"/>
              <a:t>.</a:t>
            </a:r>
          </a:p>
          <a:p>
            <a:pPr>
              <a:defRPr/>
            </a:pPr>
            <a:endParaRPr lang="fr-FR" sz="1600" dirty="0"/>
          </a:p>
          <a:p>
            <a:pPr>
              <a:defRPr/>
            </a:pPr>
            <a:r>
              <a:rPr lang="fr-FR" sz="1600" dirty="0" smtClean="0"/>
              <a:t>Le parc planeur de PIV est </a:t>
            </a:r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vieillissant </a:t>
            </a:r>
            <a:b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600" dirty="0" smtClean="0"/>
              <a:t>(âge moyen 30 ans).</a:t>
            </a:r>
          </a:p>
          <a:p>
            <a:pPr lvl="1">
              <a:defRPr/>
            </a:pPr>
            <a:r>
              <a:rPr lang="fr-FR" sz="1400" dirty="0" smtClean="0"/>
              <a:t>Il manque un </a:t>
            </a:r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planeur de compétition </a:t>
            </a:r>
            <a:r>
              <a:rPr lang="fr-FR" sz="1400" dirty="0" smtClean="0"/>
              <a:t>permettant aux </a:t>
            </a:r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espoirs du club </a:t>
            </a:r>
            <a:r>
              <a:rPr lang="fr-FR" sz="1400" dirty="0" smtClean="0"/>
              <a:t>de concourir dans les catégories de plus à hautes performances.</a:t>
            </a:r>
          </a:p>
          <a:p>
            <a:pPr lvl="1">
              <a:defRPr/>
            </a:pPr>
            <a:endParaRPr lang="fr-FR" sz="1600" dirty="0" smtClean="0"/>
          </a:p>
          <a:p>
            <a:pPr>
              <a:defRPr/>
            </a:pPr>
            <a:r>
              <a:rPr lang="fr-FR" sz="1600" dirty="0" smtClean="0"/>
              <a:t>C’est pour quoi ce lot vise à actualiser la flotte actuelle à travers deux actions :</a:t>
            </a:r>
          </a:p>
          <a:p>
            <a:pPr lvl="1">
              <a:defRPr/>
            </a:pPr>
            <a:r>
              <a:rPr lang="fr-FR" sz="1400" dirty="0" smtClean="0"/>
              <a:t>Equipement d’un </a:t>
            </a:r>
            <a:r>
              <a:rPr lang="fr-FR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malonnier</a:t>
            </a: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400" dirty="0" smtClean="0"/>
              <a:t>l’un </a:t>
            </a:r>
            <a:r>
              <a:rPr lang="fr-FR" sz="1400" dirty="0"/>
              <a:t>de ses planeurs </a:t>
            </a:r>
            <a:r>
              <a:rPr lang="fr-FR" sz="1400" dirty="0" smtClean="0"/>
              <a:t>monoplaces </a:t>
            </a:r>
            <a:r>
              <a:rPr lang="fr-FR" sz="1400" dirty="0"/>
              <a:t>« Pégase </a:t>
            </a:r>
            <a:r>
              <a:rPr lang="fr-FR" sz="1400" dirty="0" smtClean="0"/>
              <a:t>» appartenant à PIV pour disposer d’un </a:t>
            </a:r>
            <a:r>
              <a:rPr lang="fr-FR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handiplaneur</a:t>
            </a:r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monoplace</a:t>
            </a:r>
          </a:p>
          <a:p>
            <a:pPr lvl="1">
              <a:defRPr/>
            </a:pPr>
            <a:r>
              <a:rPr lang="fr-FR" sz="1400" dirty="0" smtClean="0"/>
              <a:t>Remplacement d’un </a:t>
            </a:r>
            <a:r>
              <a:rPr lang="fr-FR" sz="1400" dirty="0"/>
              <a:t>planeur PIV actuellement peu utilisé par un </a:t>
            </a:r>
            <a:r>
              <a:rPr lang="fr-F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planeur de performance apte au </a:t>
            </a:r>
            <a:r>
              <a:rPr lang="fr-F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treuil.</a:t>
            </a:r>
            <a:endParaRPr lang="fr-F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/>
            </a:pPr>
            <a:endParaRPr lang="fr-F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11" t="14423" r="10757" b="29488"/>
          <a:stretch>
            <a:fillRect/>
          </a:stretch>
        </p:blipFill>
        <p:spPr bwMode="auto">
          <a:xfrm>
            <a:off x="5408613" y="908050"/>
            <a:ext cx="3582987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1750" y="3098800"/>
            <a:ext cx="3502225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égende encadrée 2 4"/>
          <p:cNvSpPr/>
          <p:nvPr/>
        </p:nvSpPr>
        <p:spPr>
          <a:xfrm>
            <a:off x="6415831" y="4826000"/>
            <a:ext cx="969862" cy="381000"/>
          </a:xfrm>
          <a:prstGeom prst="borderCallout2">
            <a:avLst>
              <a:gd name="adj1" fmla="val 18750"/>
              <a:gd name="adj2" fmla="val -8333"/>
              <a:gd name="adj3" fmla="val -111250"/>
              <a:gd name="adj4" fmla="val -8810"/>
              <a:gd name="adj5" fmla="val -214167"/>
              <a:gd name="adj6" fmla="val 4402"/>
            </a:avLst>
          </a:prstGeom>
          <a:solidFill>
            <a:srgbClr val="FFFF00"/>
          </a:solidFill>
          <a:ln w="63500">
            <a:solidFill>
              <a:srgbClr val="FFFF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</a:rPr>
              <a:t>Malonnier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Lot 2 : </a:t>
            </a:r>
            <a:r>
              <a:rPr lang="fr-FR" dirty="0" err="1"/>
              <a:t>Handi</a:t>
            </a:r>
            <a:r>
              <a:rPr lang="fr-FR" dirty="0"/>
              <a:t>-Planeur et </a:t>
            </a:r>
            <a:r>
              <a:rPr lang="fr-FR" dirty="0" smtClean="0"/>
              <a:t>Performances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4200" y="990600"/>
            <a:ext cx="4699000" cy="5008563"/>
          </a:xfrm>
        </p:spPr>
        <p:txBody>
          <a:bodyPr/>
          <a:lstStyle/>
          <a:p>
            <a:pPr>
              <a:defRPr/>
            </a:pPr>
            <a:r>
              <a:rPr lang="fr-FR" sz="1800" dirty="0" smtClean="0"/>
              <a:t>PIV souhaite que </a:t>
            </a: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l’acquisition du planeur de performance </a:t>
            </a:r>
            <a:r>
              <a:rPr lang="fr-FR" sz="1800" dirty="0" smtClean="0"/>
              <a:t>ait lieu durant </a:t>
            </a: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l’hiver 2011-2012 </a:t>
            </a:r>
            <a:r>
              <a:rPr lang="fr-FR" sz="1800" dirty="0" smtClean="0"/>
              <a:t>afin d’être disponible </a:t>
            </a:r>
          </a:p>
          <a:p>
            <a:pPr lvl="1">
              <a:defRPr/>
            </a:pPr>
            <a:r>
              <a:rPr lang="fr-FR" sz="1400" dirty="0" smtClean="0"/>
              <a:t>à la mise en place du treuil</a:t>
            </a:r>
          </a:p>
          <a:p>
            <a:pPr lvl="1">
              <a:defRPr/>
            </a:pPr>
            <a:r>
              <a:rPr lang="fr-FR" sz="1400" dirty="0"/>
              <a:t>p</a:t>
            </a:r>
            <a:r>
              <a:rPr lang="fr-FR" sz="1400" dirty="0" smtClean="0"/>
              <a:t>our les championnats 2012</a:t>
            </a:r>
          </a:p>
          <a:p>
            <a:pPr lvl="1">
              <a:defRPr/>
            </a:pPr>
            <a:r>
              <a:rPr lang="fr-FR" sz="1400" dirty="0" smtClean="0"/>
              <a:t>pour libérer l’un de ses planeurs monoplaces « Pégase » afin de l’équiper d’un </a:t>
            </a:r>
            <a:r>
              <a:rPr lang="fr-FR" sz="1400" dirty="0" err="1" smtClean="0"/>
              <a:t>malonnier</a:t>
            </a:r>
            <a:r>
              <a:rPr lang="fr-FR" sz="1400" dirty="0" smtClean="0"/>
              <a:t> handisport.</a:t>
            </a:r>
          </a:p>
          <a:p>
            <a:pPr lvl="1">
              <a:defRPr/>
            </a:pPr>
            <a:r>
              <a:rPr lang="fr-FR" sz="1400" dirty="0" smtClean="0"/>
              <a:t>Budget acquisition planeur occasion : 60k€</a:t>
            </a:r>
          </a:p>
          <a:p>
            <a:pPr lvl="2">
              <a:defRPr/>
            </a:pPr>
            <a:r>
              <a:rPr lang="fr-FR" sz="1400" dirty="0" smtClean="0"/>
              <a:t>Capacité autofinancement PIV : 12k€ (revente d’un ancien planeur)</a:t>
            </a:r>
          </a:p>
          <a:p>
            <a:pPr>
              <a:defRPr/>
            </a:pPr>
            <a:endParaRPr lang="fr-FR" sz="1800" dirty="0"/>
          </a:p>
          <a:p>
            <a:pPr>
              <a:defRPr/>
            </a:pPr>
            <a:r>
              <a:rPr lang="fr-FR" sz="1800" dirty="0" smtClean="0"/>
              <a:t>PIV souhaite </a:t>
            </a: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adapter avec un </a:t>
            </a:r>
            <a:r>
              <a:rPr lang="fr-FR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malonnier</a:t>
            </a: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</a:t>
            </a:r>
            <a:r>
              <a:rPr lang="fr-F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ses </a:t>
            </a: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Pégases  </a:t>
            </a:r>
            <a:r>
              <a:rPr lang="fr-FR" sz="1800" dirty="0" smtClean="0"/>
              <a:t>dès que le kit fédéral sera homologué </a:t>
            </a:r>
            <a:br>
              <a:rPr lang="fr-FR" sz="1800" dirty="0" smtClean="0"/>
            </a:br>
            <a:r>
              <a:rPr lang="fr-FR" sz="1800" dirty="0" smtClean="0"/>
              <a:t>(date escomptée : </a:t>
            </a: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 2012</a:t>
            </a:r>
            <a:r>
              <a:rPr lang="fr-FR" sz="1800" dirty="0" smtClean="0"/>
              <a:t>)</a:t>
            </a:r>
          </a:p>
          <a:p>
            <a:pPr lvl="1">
              <a:defRPr/>
            </a:pPr>
            <a:r>
              <a:rPr lang="fr-FR" sz="1400" dirty="0"/>
              <a:t>Budget </a:t>
            </a:r>
            <a:r>
              <a:rPr lang="fr-FR" sz="1400" dirty="0" smtClean="0"/>
              <a:t>équipement : 6k€</a:t>
            </a:r>
            <a:endParaRPr lang="fr-FR" sz="1400" dirty="0"/>
          </a:p>
          <a:p>
            <a:pPr>
              <a:defRPr/>
            </a:pPr>
            <a:endParaRPr lang="fr-FR" sz="1800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33" b="28000"/>
          <a:stretch>
            <a:fillRect/>
          </a:stretch>
        </p:blipFill>
        <p:spPr bwMode="auto">
          <a:xfrm>
            <a:off x="5294144" y="1054100"/>
            <a:ext cx="3748256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Philippe\Documents\VaV\CRVVB\Handisport\Vinon-BP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4144" y="3067050"/>
            <a:ext cx="3748256" cy="281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Lot 3 : Modernisation du remorqueur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4200" y="1054100"/>
            <a:ext cx="8102600" cy="5008563"/>
          </a:xfrm>
        </p:spPr>
        <p:txBody>
          <a:bodyPr/>
          <a:lstStyle/>
          <a:p>
            <a:pPr>
              <a:defRPr/>
            </a:pPr>
            <a:r>
              <a:rPr lang="fr-FR" sz="2400" dirty="0" smtClean="0"/>
              <a:t>L’utilisation d’un avion remorqueur restera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nécessaire</a:t>
            </a:r>
            <a:r>
              <a:rPr lang="fr-FR" sz="2400" dirty="0" smtClean="0">
                <a:solidFill>
                  <a:schemeClr val="bg1"/>
                </a:solidFill>
              </a:rPr>
              <a:t> à Saint-Sulpice </a:t>
            </a:r>
            <a:r>
              <a:rPr lang="fr-FR" sz="2400" dirty="0" smtClean="0"/>
              <a:t>pour certaines pratiques ou conditions aérologiques.</a:t>
            </a:r>
          </a:p>
          <a:p>
            <a:pPr>
              <a:defRPr/>
            </a:pPr>
            <a:endParaRPr lang="fr-FR" sz="2400" dirty="0" smtClean="0"/>
          </a:p>
          <a:p>
            <a:pPr>
              <a:defRPr/>
            </a:pPr>
            <a:r>
              <a:rPr lang="fr-FR" sz="2400" dirty="0" smtClean="0"/>
              <a:t>Il existe aujourd’hui des avions remorqueurs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très silencieux et économiques</a:t>
            </a:r>
            <a:r>
              <a:rPr lang="fr-FR" sz="2400" dirty="0" smtClean="0"/>
              <a:t>.</a:t>
            </a:r>
          </a:p>
          <a:p>
            <a:pPr lvl="1">
              <a:defRPr/>
            </a:pPr>
            <a:r>
              <a:rPr lang="fr-FR" sz="2000" dirty="0" smtClean="0"/>
              <a:t>Certains sont </a:t>
            </a:r>
            <a:r>
              <a:rPr lang="fr-FR" sz="2000" dirty="0" err="1" smtClean="0"/>
              <a:t>équipables</a:t>
            </a:r>
            <a:r>
              <a:rPr lang="fr-FR" sz="2000" dirty="0" smtClean="0"/>
              <a:t> d’un </a:t>
            </a:r>
            <a:r>
              <a:rPr lang="fr-FR" sz="2000" dirty="0" err="1" smtClean="0"/>
              <a:t>malonnier</a:t>
            </a:r>
            <a:r>
              <a:rPr lang="fr-FR" sz="2000" dirty="0"/>
              <a:t> </a:t>
            </a:r>
            <a:r>
              <a:rPr lang="fr-FR" sz="2000" dirty="0" smtClean="0"/>
              <a:t>handisport</a:t>
            </a:r>
          </a:p>
          <a:p>
            <a:pPr>
              <a:defRPr/>
            </a:pPr>
            <a:endParaRPr lang="fr-FR" sz="2400" dirty="0" smtClean="0"/>
          </a:p>
          <a:p>
            <a:pPr>
              <a:defRPr/>
            </a:pPr>
            <a:r>
              <a:rPr lang="fr-FR" sz="2400" dirty="0" smtClean="0"/>
              <a:t>Ce lot vise à remplacer l’avion remorqueur actuel, vétuste, coûteux et bruyant par un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remorqueur polyvalent silencieux</a:t>
            </a:r>
            <a:r>
              <a:rPr lang="fr-FR" sz="2400" dirty="0" smtClean="0"/>
              <a:t>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Lot 3 : Modernisation du remorqueur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4200" y="990600"/>
            <a:ext cx="8382000" cy="5008563"/>
          </a:xfrm>
        </p:spPr>
        <p:txBody>
          <a:bodyPr/>
          <a:lstStyle/>
          <a:p>
            <a:pPr>
              <a:defRPr/>
            </a:pPr>
            <a:r>
              <a:rPr lang="fr-FR" sz="2400" dirty="0" smtClean="0"/>
              <a:t>PIV souhaite utiliser un remorqueur silencieux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2015</a:t>
            </a:r>
            <a:r>
              <a:rPr lang="fr-FR" sz="2400" dirty="0" smtClean="0"/>
              <a:t>, ceci afin de lisser les financements.</a:t>
            </a:r>
          </a:p>
          <a:p>
            <a:pPr>
              <a:defRPr/>
            </a:pPr>
            <a:endParaRPr lang="fr-FR" sz="2400" dirty="0" smtClean="0"/>
          </a:p>
          <a:p>
            <a:pPr>
              <a:defRPr/>
            </a:pPr>
            <a:r>
              <a:rPr lang="fr-FR" sz="2400" dirty="0" smtClean="0"/>
              <a:t>Budget acquisition : 110k€</a:t>
            </a:r>
          </a:p>
          <a:p>
            <a:pPr lvl="1">
              <a:defRPr/>
            </a:pPr>
            <a:r>
              <a:rPr lang="fr-FR" sz="2000" dirty="0" smtClean="0"/>
              <a:t>Capacité d’autofinancement PIV : 15k€ (vente remorqueur actuel)</a:t>
            </a:r>
            <a:endParaRPr lang="fr-FR" sz="2000" dirty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0601" y="3392372"/>
            <a:ext cx="4737100" cy="316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9538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Prochains Evènements à Saint-Sulpice</a:t>
            </a:r>
            <a:endParaRPr lang="fr-FR" dirty="0"/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>
          <a:xfrm>
            <a:off x="584200" y="863600"/>
            <a:ext cx="5448300" cy="5008563"/>
          </a:xfrm>
        </p:spPr>
        <p:txBody>
          <a:bodyPr/>
          <a:lstStyle/>
          <a:p>
            <a:r>
              <a:rPr lang="fr-FR" sz="2000" dirty="0" smtClean="0"/>
              <a:t>Championnat Interrégional Grand-Ouest</a:t>
            </a:r>
          </a:p>
          <a:p>
            <a:pPr lvl="1"/>
            <a:r>
              <a:rPr lang="fr-FR" sz="1800" dirty="0" smtClean="0"/>
              <a:t>Du 17 au 28 mai 2012</a:t>
            </a:r>
          </a:p>
          <a:p>
            <a:r>
              <a:rPr lang="fr-FR" sz="2000" dirty="0" smtClean="0"/>
              <a:t>Journée féminine « Ca plane pour elles »</a:t>
            </a:r>
          </a:p>
          <a:p>
            <a:pPr lvl="1"/>
            <a:r>
              <a:rPr lang="fr-FR" sz="1800" dirty="0" smtClean="0"/>
              <a:t>Juin 2012</a:t>
            </a:r>
          </a:p>
          <a:p>
            <a:r>
              <a:rPr lang="fr-FR" sz="2000" dirty="0" smtClean="0"/>
              <a:t>Championnat Juniors Grand-Ouest</a:t>
            </a:r>
          </a:p>
          <a:p>
            <a:pPr lvl="1"/>
            <a:r>
              <a:rPr lang="fr-FR" sz="1800" dirty="0" smtClean="0"/>
              <a:t>Du 1</a:t>
            </a:r>
            <a:r>
              <a:rPr lang="fr-FR" sz="1800" baseline="30000" dirty="0" smtClean="0"/>
              <a:t>er</a:t>
            </a:r>
            <a:r>
              <a:rPr lang="fr-FR" sz="1800" dirty="0" smtClean="0"/>
              <a:t> au </a:t>
            </a:r>
            <a:r>
              <a:rPr lang="fr-FR" sz="1800" dirty="0"/>
              <a:t>8</a:t>
            </a:r>
            <a:r>
              <a:rPr lang="fr-FR" sz="1800" dirty="0" smtClean="0"/>
              <a:t> août 2012</a:t>
            </a:r>
          </a:p>
          <a:p>
            <a:r>
              <a:rPr lang="fr-FR" sz="2000" dirty="0" smtClean="0"/>
              <a:t>Grand-Prix de France 2013</a:t>
            </a:r>
          </a:p>
          <a:p>
            <a:pPr lvl="1"/>
            <a:r>
              <a:rPr lang="fr-FR" sz="1800" dirty="0" smtClean="0"/>
              <a:t>La FFVV a attribué à PIV l’organisation en mai 2013</a:t>
            </a:r>
            <a:endParaRPr lang="fr-FR" sz="1800" dirty="0" smtClean="0"/>
          </a:p>
          <a:p>
            <a:pPr lvl="1"/>
            <a:endParaRPr lang="fr-FR" sz="400" dirty="0"/>
          </a:p>
          <a:p>
            <a:pPr marL="0" indent="0" algn="ctr">
              <a:buNone/>
            </a:pP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Animation, </a:t>
            </a:r>
            <a:b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Restauration, Hébergement,</a:t>
            </a:r>
            <a:b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Couverture média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2800" y="908050"/>
            <a:ext cx="30607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2800" y="3317875"/>
            <a:ext cx="3060700" cy="241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5334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Nos Besoins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914400"/>
            <a:ext cx="8102600" cy="4754563"/>
          </a:xfrm>
        </p:spPr>
        <p:txBody>
          <a:bodyPr/>
          <a:lstStyle/>
          <a:p>
            <a:pPr>
              <a:defRPr/>
            </a:pPr>
            <a:r>
              <a:rPr lang="fr-FR" sz="2000" dirty="0" smtClean="0"/>
              <a:t>PIV a besoin de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partenaires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 smtClean="0"/>
              <a:t>souhaitant bénéficier des atouts du vol à voile :</a:t>
            </a: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Etat</a:t>
            </a:r>
            <a:r>
              <a:rPr lang="fr-FR" sz="1800" dirty="0" smtClean="0">
                <a:solidFill>
                  <a:schemeClr val="bg1"/>
                </a:solidFill>
              </a:rPr>
              <a:t> </a:t>
            </a:r>
            <a:r>
              <a:rPr lang="fr-FR" sz="1800" dirty="0" smtClean="0"/>
              <a:t>: fédération sportive reconnue de haut niveau et d’utilité publique,</a:t>
            </a: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Collectivité locales </a:t>
            </a:r>
            <a:r>
              <a:rPr lang="fr-FR" sz="1800" dirty="0" smtClean="0"/>
              <a:t>: sport pour tous, formation, accompagnement des jeunes « accélérateur de maturité », intégration du handicap, développement économique,</a:t>
            </a: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Entreprises</a:t>
            </a:r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800" dirty="0" smtClean="0"/>
              <a:t>: image modernité et propreté, développement durable, originalité, audace, performance, rêve accessible, accueil de groupes.</a:t>
            </a:r>
          </a:p>
          <a:p>
            <a:pPr>
              <a:defRPr/>
            </a:pPr>
            <a:endParaRPr lang="fr-FR" sz="2000" dirty="0" smtClean="0"/>
          </a:p>
          <a:p>
            <a:pPr>
              <a:defRPr/>
            </a:pPr>
            <a:r>
              <a:rPr lang="fr-FR" sz="2000" dirty="0" smtClean="0"/>
              <a:t>Aide à l’acquisition de matériel</a:t>
            </a:r>
          </a:p>
          <a:p>
            <a:pPr lvl="1">
              <a:defRPr/>
            </a:pPr>
            <a:r>
              <a:rPr lang="fr-FR" sz="1800" dirty="0" smtClean="0"/>
              <a:t>sponsoring ou mécénat</a:t>
            </a:r>
          </a:p>
          <a:p>
            <a:pPr>
              <a:defRPr/>
            </a:pPr>
            <a:r>
              <a:rPr lang="fr-FR" sz="2000" dirty="0" smtClean="0"/>
              <a:t>Achat de stages initiation ou formation</a:t>
            </a:r>
          </a:p>
          <a:p>
            <a:pPr lvl="1">
              <a:defRPr/>
            </a:pPr>
            <a:r>
              <a:rPr lang="fr-FR" sz="1800" dirty="0" smtClean="0"/>
              <a:t>Pour public cible ou cohésion groupe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Philippe\Desktop\2000_11_04 DG500M\100-0010_IM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40662">
            <a:off x="5277216" y="-419100"/>
            <a:ext cx="4006484" cy="260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66"/>
          <a:stretch/>
        </p:blipFill>
        <p:spPr bwMode="auto">
          <a:xfrm>
            <a:off x="5459204" y="4466519"/>
            <a:ext cx="4368443" cy="266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100" y="2231125"/>
            <a:ext cx="3154711" cy="192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Philippe\Desktop\2011-09-03_Arrosage LFSS\IMG_08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21841">
            <a:off x="1921645" y="4416772"/>
            <a:ext cx="3831913" cy="255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88" t="10458" r="40256" b="30969"/>
          <a:stretch/>
        </p:blipFill>
        <p:spPr bwMode="auto">
          <a:xfrm rot="315212">
            <a:off x="-169966" y="4139184"/>
            <a:ext cx="3788297" cy="279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17697">
            <a:off x="-166598" y="-149721"/>
            <a:ext cx="3572795" cy="252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201"/>
          <a:stretch/>
        </p:blipFill>
        <p:spPr bwMode="auto">
          <a:xfrm rot="21394957">
            <a:off x="3198524" y="-394479"/>
            <a:ext cx="2512849" cy="271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36"/>
          <a:stretch/>
        </p:blipFill>
        <p:spPr bwMode="auto">
          <a:xfrm rot="250393">
            <a:off x="6552400" y="1930157"/>
            <a:ext cx="3352809" cy="266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4" name="Picture 6" descr="C:\Users\Philippe\Desktop\2008-01-31_JL-Chretien\LP8B2053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6" t="8432"/>
          <a:stretch/>
        </p:blipFill>
        <p:spPr bwMode="auto">
          <a:xfrm rot="21050148">
            <a:off x="2868269" y="2157977"/>
            <a:ext cx="3758066" cy="2373771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11598" y="6237703"/>
            <a:ext cx="268088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Ville d’Angers</a:t>
            </a:r>
            <a:endParaRPr lang="fr-FR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 rot="407474">
            <a:off x="57830" y="3726654"/>
            <a:ext cx="268088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Ville d’Issoudun</a:t>
            </a:r>
            <a:endParaRPr lang="fr-FR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21031007">
            <a:off x="3215336" y="4037366"/>
            <a:ext cx="327130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Conférence de </a:t>
            </a:r>
            <a:r>
              <a:rPr lang="fr-FR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J</a:t>
            </a:r>
            <a:r>
              <a:rPr lang="fr-FR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ean-Loup Chrétien </a:t>
            </a:r>
            <a:br>
              <a:rPr lang="fr-FR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</a:br>
            <a:r>
              <a:rPr lang="fr-FR" sz="1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dans un Lycée de Bretagne</a:t>
            </a:r>
            <a:endParaRPr lang="fr-FR" sz="1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4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 d’avancement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Lot 1 : </a:t>
            </a:r>
            <a:r>
              <a:rPr lang="fr-FR" dirty="0" err="1" smtClean="0"/>
              <a:t>Handi</a:t>
            </a:r>
            <a:r>
              <a:rPr lang="fr-FR" dirty="0" smtClean="0"/>
              <a:t>-Treuil</a:t>
            </a:r>
          </a:p>
          <a:p>
            <a:pPr lvl="1"/>
            <a:r>
              <a:rPr lang="fr-FR" dirty="0" smtClean="0"/>
              <a:t>23/12/2012 : Acompte de 1200€ versé au fabricant</a:t>
            </a:r>
          </a:p>
          <a:p>
            <a:pPr lvl="1"/>
            <a:r>
              <a:rPr lang="fr-FR" dirty="0" smtClean="0"/>
              <a:t>23/01/2012 : Accord de prêt FFVV (70k€)</a:t>
            </a:r>
          </a:p>
          <a:p>
            <a:pPr lvl="1"/>
            <a:r>
              <a:rPr lang="fr-FR" dirty="0" smtClean="0"/>
              <a:t>Février/mars 2012 : Réponses des subventions attendus CNDS, Entreprises, Collectivités</a:t>
            </a:r>
          </a:p>
          <a:p>
            <a:pPr lvl="2"/>
            <a:r>
              <a:rPr lang="fr-FR" dirty="0" smtClean="0"/>
              <a:t>70 à 80% de subventions visées</a:t>
            </a:r>
          </a:p>
          <a:p>
            <a:pPr lvl="1"/>
            <a:r>
              <a:rPr lang="fr-FR" dirty="0" smtClean="0"/>
              <a:t>Mai 2012 : Livraison de l’</a:t>
            </a:r>
            <a:r>
              <a:rPr lang="fr-FR" dirty="0" err="1" smtClean="0"/>
              <a:t>handi</a:t>
            </a:r>
            <a:r>
              <a:rPr lang="fr-FR" dirty="0" smtClean="0"/>
              <a:t>-treuil à Saint-Sulpice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A partir de février 2012 :</a:t>
            </a:r>
          </a:p>
          <a:p>
            <a:pPr lvl="2"/>
            <a:r>
              <a:rPr lang="fr-FR" dirty="0" smtClean="0"/>
              <a:t>location treuil FFVV</a:t>
            </a:r>
          </a:p>
          <a:p>
            <a:pPr lvl="2"/>
            <a:r>
              <a:rPr lang="fr-FR" dirty="0"/>
              <a:t>f</a:t>
            </a:r>
            <a:r>
              <a:rPr lang="fr-FR" dirty="0" smtClean="0"/>
              <a:t>ormations des pilotes</a:t>
            </a:r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21979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 d’avancement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Lot 2 : Restructuration de la flotte</a:t>
            </a:r>
          </a:p>
          <a:p>
            <a:pPr lvl="1"/>
            <a:r>
              <a:rPr lang="fr-FR" dirty="0" smtClean="0"/>
              <a:t>Depuis décembre 2011 : annonces passées pour vente ASW20 à un prix dans la fourchette haute</a:t>
            </a:r>
          </a:p>
          <a:p>
            <a:pPr lvl="2"/>
            <a:r>
              <a:rPr lang="fr-FR" dirty="0" smtClean="0"/>
              <a:t>Plusieurs contacts</a:t>
            </a:r>
            <a:endParaRPr lang="fr-FR" dirty="0"/>
          </a:p>
          <a:p>
            <a:pPr lvl="1"/>
            <a:r>
              <a:rPr lang="fr-FR" dirty="0" smtClean="0"/>
              <a:t>En fonction des subventions obtenues au printemps, décision ou non d’</a:t>
            </a:r>
            <a:r>
              <a:rPr lang="fr-FR" dirty="0" err="1" smtClean="0"/>
              <a:t>accélerer</a:t>
            </a:r>
            <a:r>
              <a:rPr lang="fr-FR" dirty="0" smtClean="0"/>
              <a:t> la vente si opportunité d’une nouvelle machine en vue</a:t>
            </a:r>
          </a:p>
          <a:p>
            <a:pPr lvl="1"/>
            <a:endParaRPr lang="fr-FR" dirty="0"/>
          </a:p>
          <a:p>
            <a:r>
              <a:rPr lang="fr-FR" dirty="0" smtClean="0"/>
              <a:t>Lot 3 : </a:t>
            </a:r>
            <a:r>
              <a:rPr lang="fr-FR" dirty="0" err="1" smtClean="0"/>
              <a:t>Handi</a:t>
            </a:r>
            <a:r>
              <a:rPr lang="fr-FR" dirty="0" smtClean="0"/>
              <a:t>-remorqueur silencieux</a:t>
            </a:r>
          </a:p>
          <a:p>
            <a:pPr lvl="1"/>
            <a:r>
              <a:rPr lang="fr-FR" dirty="0" smtClean="0"/>
              <a:t>Non démarré</a:t>
            </a:r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1015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Les moyens de PIV</a:t>
            </a:r>
            <a:endParaRPr lang="fr-FR" dirty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584200" y="889000"/>
            <a:ext cx="8102600" cy="5008563"/>
          </a:xfrm>
        </p:spPr>
        <p:txBody>
          <a:bodyPr/>
          <a:lstStyle/>
          <a:p>
            <a:r>
              <a:rPr lang="fr-FR" sz="2000" dirty="0" smtClean="0"/>
              <a:t>Bénévoles :</a:t>
            </a:r>
          </a:p>
          <a:p>
            <a:pPr lvl="1"/>
            <a:r>
              <a:rPr lang="fr-FR" sz="1800" dirty="0" smtClean="0"/>
              <a:t>80 membres</a:t>
            </a:r>
          </a:p>
          <a:p>
            <a:pPr lvl="1"/>
            <a:r>
              <a:rPr lang="fr-FR" sz="1800" dirty="0" smtClean="0"/>
              <a:t>dont </a:t>
            </a:r>
            <a:r>
              <a:rPr lang="fr-FR" sz="1800" dirty="0" smtClean="0">
                <a:solidFill>
                  <a:schemeClr val="bg1"/>
                </a:solidFill>
              </a:rPr>
              <a:t>12 instructeurs </a:t>
            </a:r>
            <a:r>
              <a:rPr lang="fr-FR" sz="1800" dirty="0" smtClean="0"/>
              <a:t>et 11 pilotes remorqueurs</a:t>
            </a:r>
          </a:p>
          <a:p>
            <a:pPr lvl="1"/>
            <a:r>
              <a:rPr lang="fr-FR" sz="1800" dirty="0" smtClean="0"/>
              <a:t>3 </a:t>
            </a: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mécaniciens </a:t>
            </a:r>
            <a:r>
              <a:rPr lang="fr-FR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aéro</a:t>
            </a:r>
            <a:endParaRPr lang="fr-FR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000" dirty="0" smtClean="0"/>
              <a:t>Matériels :</a:t>
            </a:r>
          </a:p>
          <a:p>
            <a:pPr lvl="1"/>
            <a:r>
              <a:rPr lang="fr-FR" sz="1800" dirty="0" smtClean="0"/>
              <a:t>11 planeurs</a:t>
            </a:r>
          </a:p>
          <a:p>
            <a:pPr lvl="2"/>
            <a:r>
              <a:rPr lang="fr-FR" sz="1400" dirty="0" smtClean="0"/>
              <a:t>aucun n’est aujourd’hui adapté handisport (absence de </a:t>
            </a:r>
            <a:r>
              <a:rPr lang="fr-FR" sz="1400" dirty="0" err="1" smtClean="0"/>
              <a:t>malonnier</a:t>
            </a:r>
            <a:r>
              <a:rPr lang="fr-FR" sz="1400" dirty="0" smtClean="0"/>
              <a:t>)</a:t>
            </a:r>
          </a:p>
          <a:p>
            <a:pPr lvl="1"/>
            <a:r>
              <a:rPr lang="fr-FR" sz="1800" dirty="0" smtClean="0"/>
              <a:t>1 </a:t>
            </a:r>
            <a:r>
              <a:rPr lang="fr-FR" sz="1800" dirty="0" err="1" smtClean="0"/>
              <a:t>motoplaneur</a:t>
            </a:r>
            <a:endParaRPr lang="fr-FR" sz="1800" dirty="0" smtClean="0"/>
          </a:p>
          <a:p>
            <a:pPr lvl="1"/>
            <a:r>
              <a:rPr lang="fr-FR" sz="1800" dirty="0" smtClean="0"/>
              <a:t>1 avion remorqueur</a:t>
            </a:r>
          </a:p>
          <a:p>
            <a:pPr lvl="1"/>
            <a:r>
              <a:rPr lang="fr-FR" sz="1800" dirty="0" smtClean="0"/>
              <a:t>1 simulateur de vol</a:t>
            </a:r>
          </a:p>
          <a:p>
            <a:r>
              <a:rPr lang="fr-FR" sz="2000" dirty="0" smtClean="0"/>
              <a:t>PIV bénéficie du soutien de la </a:t>
            </a:r>
            <a:r>
              <a:rPr lang="fr-FR" sz="2000" dirty="0" smtClean="0">
                <a:solidFill>
                  <a:schemeClr val="bg1"/>
                </a:solidFill>
              </a:rPr>
              <a:t>Fédération Française </a:t>
            </a:r>
            <a:r>
              <a:rPr lang="fr-FR" sz="2000" dirty="0"/>
              <a:t>et du </a:t>
            </a:r>
            <a:r>
              <a:rPr lang="fr-FR" sz="2000" dirty="0" smtClean="0">
                <a:solidFill>
                  <a:schemeClr val="bg1"/>
                </a:solidFill>
              </a:rPr>
              <a:t>Comité Régional de Vol à Voile de Bretagne</a:t>
            </a:r>
          </a:p>
          <a:p>
            <a:pPr lvl="1"/>
            <a:r>
              <a:rPr lang="fr-FR" sz="1800" dirty="0" smtClean="0"/>
              <a:t>Mise à disposition de l’animateur régional</a:t>
            </a:r>
          </a:p>
          <a:p>
            <a:pPr lvl="1"/>
            <a:r>
              <a:rPr lang="fr-FR" sz="1800" dirty="0" smtClean="0"/>
              <a:t>Mise à disposition des planeurs régionaux dont le planeur biplace </a:t>
            </a:r>
            <a:r>
              <a:rPr lang="fr-FR" sz="1800" dirty="0" err="1" smtClean="0"/>
              <a:t>handiplaneur</a:t>
            </a:r>
            <a:r>
              <a:rPr lang="fr-FR" sz="1800" dirty="0" smtClean="0"/>
              <a:t>, équipé d’un </a:t>
            </a:r>
            <a:r>
              <a:rPr lang="fr-FR" sz="1800" dirty="0" err="1" smtClean="0"/>
              <a:t>malonnier</a:t>
            </a:r>
            <a:endParaRPr lang="fr-F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2600" y="173038"/>
            <a:ext cx="8229600" cy="533400"/>
          </a:xfrm>
        </p:spPr>
        <p:txBody>
          <a:bodyPr/>
          <a:lstStyle/>
          <a:p>
            <a:r>
              <a:rPr lang="fr-FR" dirty="0" smtClean="0"/>
              <a:t>Points d’avancement Compétitions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4200" y="876300"/>
            <a:ext cx="8102600" cy="5008563"/>
          </a:xfrm>
        </p:spPr>
        <p:txBody>
          <a:bodyPr/>
          <a:lstStyle/>
          <a:p>
            <a:r>
              <a:rPr lang="fr-FR" sz="2000" dirty="0" smtClean="0"/>
              <a:t>Championnat Bretagne </a:t>
            </a:r>
            <a:r>
              <a:rPr lang="fr-FR" sz="2000" dirty="0" smtClean="0"/>
              <a:t>Grand-Ouest 2012</a:t>
            </a:r>
            <a:endParaRPr lang="fr-FR" sz="2000" dirty="0" smtClean="0"/>
          </a:p>
          <a:p>
            <a:pPr lvl="1"/>
            <a:r>
              <a:rPr lang="fr-FR" sz="1800" dirty="0" smtClean="0"/>
              <a:t>Du 17 au 20 puis du 26 au 28 mai</a:t>
            </a:r>
          </a:p>
          <a:p>
            <a:pPr lvl="1"/>
            <a:r>
              <a:rPr lang="fr-FR" sz="1800" dirty="0" smtClean="0"/>
              <a:t>23 </a:t>
            </a:r>
            <a:r>
              <a:rPr lang="fr-FR" sz="1800" dirty="0" smtClean="0"/>
              <a:t>concurrents inscrits (complet!)</a:t>
            </a:r>
          </a:p>
          <a:p>
            <a:pPr lvl="2"/>
            <a:r>
              <a:rPr lang="fr-FR" sz="1400" dirty="0" smtClean="0"/>
              <a:t>Rennes 8, Ploërmel 5, Angers 4, La Roche </a:t>
            </a:r>
            <a:r>
              <a:rPr lang="fr-FR" sz="1400" dirty="0" smtClean="0"/>
              <a:t>3, </a:t>
            </a:r>
            <a:r>
              <a:rPr lang="fr-FR" sz="1400" dirty="0" smtClean="0"/>
              <a:t>Mayenne 2, </a:t>
            </a:r>
            <a:r>
              <a:rPr lang="fr-FR" sz="1400" dirty="0" err="1" smtClean="0"/>
              <a:t>Bailleau</a:t>
            </a:r>
            <a:r>
              <a:rPr lang="fr-FR" sz="1400" dirty="0" smtClean="0"/>
              <a:t> 1</a:t>
            </a:r>
          </a:p>
          <a:p>
            <a:pPr lvl="1"/>
            <a:r>
              <a:rPr lang="fr-FR" sz="1800" dirty="0" smtClean="0"/>
              <a:t>Hébergement, restauration, espace aérien : en cours de </a:t>
            </a:r>
            <a:r>
              <a:rPr lang="fr-FR" sz="1800" dirty="0" smtClean="0"/>
              <a:t>négociation</a:t>
            </a:r>
          </a:p>
          <a:p>
            <a:pPr lvl="1"/>
            <a:endParaRPr lang="fr-FR" sz="1800" dirty="0" smtClean="0"/>
          </a:p>
          <a:p>
            <a:r>
              <a:rPr lang="fr-FR" sz="2000" dirty="0" smtClean="0"/>
              <a:t>Championnat Juniors </a:t>
            </a:r>
            <a:r>
              <a:rPr lang="fr-FR" sz="2000" dirty="0" smtClean="0"/>
              <a:t>Grand-Ouest 2012</a:t>
            </a:r>
            <a:endParaRPr lang="fr-FR" sz="2000" dirty="0" smtClean="0"/>
          </a:p>
          <a:p>
            <a:pPr lvl="1"/>
            <a:r>
              <a:rPr lang="fr-FR" sz="1800" dirty="0" smtClean="0"/>
              <a:t>Du 1</a:t>
            </a:r>
            <a:r>
              <a:rPr lang="fr-FR" sz="1800" baseline="30000" dirty="0" smtClean="0"/>
              <a:t>er</a:t>
            </a:r>
            <a:r>
              <a:rPr lang="fr-FR" sz="1800" dirty="0" smtClean="0"/>
              <a:t> au 8 août</a:t>
            </a:r>
          </a:p>
          <a:p>
            <a:pPr lvl="1"/>
            <a:r>
              <a:rPr lang="fr-FR" sz="1800" dirty="0" smtClean="0"/>
              <a:t>15 concurrents attendus</a:t>
            </a:r>
          </a:p>
          <a:p>
            <a:endParaRPr lang="fr-FR" sz="2000" dirty="0" smtClean="0"/>
          </a:p>
          <a:p>
            <a:r>
              <a:rPr lang="fr-FR" sz="2000" dirty="0" smtClean="0"/>
              <a:t>Grand-Prix </a:t>
            </a:r>
            <a:r>
              <a:rPr lang="fr-FR" sz="2000" dirty="0" smtClean="0"/>
              <a:t>de France 2013</a:t>
            </a:r>
          </a:p>
          <a:p>
            <a:pPr lvl="1"/>
            <a:r>
              <a:rPr lang="fr-FR" sz="1800" dirty="0" smtClean="0"/>
              <a:t>Une semaine en mai 2013</a:t>
            </a:r>
          </a:p>
          <a:p>
            <a:pPr lvl="1"/>
            <a:r>
              <a:rPr lang="fr-FR" sz="1800" dirty="0" smtClean="0"/>
              <a:t>20 concurrents français 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et </a:t>
            </a:r>
            <a:r>
              <a:rPr lang="fr-FR" sz="1800" dirty="0" smtClean="0"/>
              <a:t>européens attendus</a:t>
            </a:r>
          </a:p>
          <a:p>
            <a:pPr marL="0" indent="0">
              <a:buNone/>
            </a:pPr>
            <a:endParaRPr lang="fr-FR" sz="2000" dirty="0" smtClean="0"/>
          </a:p>
          <a:p>
            <a:pPr lvl="2"/>
            <a:endParaRPr lang="fr-FR" sz="1600" dirty="0"/>
          </a:p>
          <a:p>
            <a:pPr lvl="2"/>
            <a:endParaRPr lang="fr-FR" sz="1600" dirty="0" smtClean="0"/>
          </a:p>
          <a:p>
            <a:pPr marL="457200" lvl="1" indent="0">
              <a:buNone/>
            </a:pPr>
            <a:endParaRPr lang="fr-FR" sz="1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t="18002" b="16832"/>
          <a:stretch>
            <a:fillRect/>
          </a:stretch>
        </p:blipFill>
        <p:spPr bwMode="auto">
          <a:xfrm>
            <a:off x="4802799" y="4064000"/>
            <a:ext cx="373160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19030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4200" y="457200"/>
            <a:ext cx="8102600" cy="5008563"/>
          </a:xfrm>
        </p:spPr>
        <p:txBody>
          <a:bodyPr/>
          <a:lstStyle/>
          <a:p>
            <a:pPr lvl="1"/>
            <a:endParaRPr lang="fr-FR" sz="2000" dirty="0"/>
          </a:p>
          <a:p>
            <a:r>
              <a:rPr lang="fr-FR" sz="2400" dirty="0"/>
              <a:t>Fort attrait pour Saint-Sulpice</a:t>
            </a:r>
          </a:p>
          <a:p>
            <a:endParaRPr lang="fr-FR" sz="2400" dirty="0" smtClean="0"/>
          </a:p>
          <a:p>
            <a:r>
              <a:rPr lang="fr-FR" sz="2400" dirty="0" smtClean="0"/>
              <a:t>Opportunité </a:t>
            </a:r>
            <a:r>
              <a:rPr lang="fr-FR" sz="2400" dirty="0"/>
              <a:t>pour PIV de se faire reconnaitre au plan local, national et </a:t>
            </a:r>
            <a:r>
              <a:rPr lang="fr-FR" sz="2400" dirty="0" smtClean="0"/>
              <a:t>international</a:t>
            </a:r>
          </a:p>
          <a:p>
            <a:endParaRPr lang="fr-FR" sz="2400" dirty="0"/>
          </a:p>
          <a:p>
            <a:r>
              <a:rPr lang="fr-FR" sz="2400" dirty="0" smtClean="0"/>
              <a:t>Retombées positive en activité et au niveau des finances.</a:t>
            </a:r>
          </a:p>
          <a:p>
            <a:endParaRPr lang="fr-FR" sz="2400" dirty="0"/>
          </a:p>
          <a:p>
            <a:r>
              <a:rPr lang="fr-FR" sz="2400" dirty="0" smtClean="0"/>
              <a:t>Mobilisation de </a:t>
            </a:r>
            <a:r>
              <a:rPr lang="fr-FR" sz="2400" dirty="0"/>
              <a:t>l’ensemble du club indispensable</a:t>
            </a:r>
            <a:r>
              <a:rPr lang="fr-FR" sz="2400" dirty="0" smtClean="0"/>
              <a:t>!</a:t>
            </a:r>
          </a:p>
          <a:p>
            <a:endParaRPr lang="fr-FR" sz="2400" dirty="0"/>
          </a:p>
          <a:p>
            <a:pPr marL="0" indent="0" algn="ctr">
              <a:buNone/>
            </a:pPr>
            <a:r>
              <a:rPr lang="fr-F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MERCI!</a:t>
            </a:r>
            <a:endParaRPr lang="fr-F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xmlns="" val="1859487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Bilan 2011 : Première année à LFSS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4200" y="939800"/>
            <a:ext cx="4953000" cy="5008563"/>
          </a:xfrm>
        </p:spPr>
        <p:txBody>
          <a:bodyPr/>
          <a:lstStyle/>
          <a:p>
            <a:pPr>
              <a:defRPr/>
            </a:pPr>
            <a:r>
              <a:rPr lang="fr-FR" sz="2000" dirty="0" smtClean="0"/>
              <a:t>Un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 </a:t>
            </a:r>
            <a:r>
              <a:rPr lang="fr-FR" sz="2000" dirty="0" smtClean="0"/>
              <a:t>! </a:t>
            </a:r>
          </a:p>
          <a:p>
            <a:pPr>
              <a:defRPr/>
            </a:pPr>
            <a:r>
              <a:rPr lang="fr-FR" sz="2000" dirty="0" smtClean="0"/>
              <a:t>Objectifs atteints :</a:t>
            </a:r>
          </a:p>
          <a:p>
            <a:pPr lvl="1">
              <a:defRPr/>
            </a:pPr>
            <a:r>
              <a:rPr lang="fr-FR" sz="1800" dirty="0" smtClean="0"/>
              <a:t>Nombre de licenciés : 73</a:t>
            </a:r>
          </a:p>
          <a:p>
            <a:pPr lvl="2">
              <a:defRPr/>
            </a:pPr>
            <a:r>
              <a:rPr lang="fr-FR" sz="1600" dirty="0" smtClean="0"/>
              <a:t>Dont </a:t>
            </a:r>
            <a:r>
              <a:rPr lang="fr-FR" sz="1600" dirty="0" smtClean="0">
                <a:solidFill>
                  <a:schemeClr val="bg1"/>
                </a:solidFill>
              </a:rPr>
              <a:t>20 nouveaux licenciés </a:t>
            </a:r>
            <a:r>
              <a:rPr lang="fr-FR" sz="1600" dirty="0" smtClean="0"/>
              <a:t>habitant à moins de 15km de l’aérodrome</a:t>
            </a:r>
          </a:p>
          <a:p>
            <a:pPr lvl="1">
              <a:defRPr/>
            </a:pPr>
            <a:r>
              <a:rPr lang="fr-FR" sz="1800" dirty="0" smtClean="0"/>
              <a:t>Nombre de brevets de pilote planeur décernés : 7</a:t>
            </a:r>
          </a:p>
          <a:p>
            <a:pPr lvl="2">
              <a:defRPr/>
            </a:pPr>
            <a:r>
              <a:rPr lang="fr-FR" sz="1600" dirty="0" smtClean="0"/>
              <a:t>Dont 4 issus de la </a:t>
            </a:r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 </a:t>
            </a:r>
            <a:r>
              <a:rPr lang="fr-FR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aéroplaneur</a:t>
            </a:r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lycée Jean </a:t>
            </a:r>
            <a:r>
              <a:rPr lang="fr-FR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Brito</a:t>
            </a:r>
            <a:r>
              <a:rPr lang="fr-FR" sz="1600" dirty="0" smtClean="0"/>
              <a:t> à Bain de Bretagne</a:t>
            </a:r>
          </a:p>
          <a:p>
            <a:pPr lvl="2">
              <a:defRPr/>
            </a:pPr>
            <a:r>
              <a:rPr lang="fr-FR" sz="1600" dirty="0" smtClean="0"/>
              <a:t>1</a:t>
            </a:r>
            <a:r>
              <a:rPr lang="fr-FR" sz="1600" baseline="30000" dirty="0" smtClean="0"/>
              <a:t>er</a:t>
            </a:r>
            <a:r>
              <a:rPr lang="fr-FR" sz="1600" dirty="0" smtClean="0"/>
              <a:t> brevet planeur </a:t>
            </a:r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pilote </a:t>
            </a:r>
            <a:r>
              <a:rPr lang="fr-FR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</a:t>
            </a:r>
            <a:r>
              <a:rPr lang="fr-F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dirty="0" smtClean="0"/>
              <a:t>en Bretagne : Laurent Mourier</a:t>
            </a:r>
          </a:p>
          <a:p>
            <a:pPr lvl="1">
              <a:defRPr/>
            </a:pP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instructeurs </a:t>
            </a:r>
            <a:r>
              <a:rPr lang="fr-FR" sz="1800" dirty="0" smtClean="0"/>
              <a:t>formés à Saint-Sulpice</a:t>
            </a:r>
          </a:p>
          <a:p>
            <a:pPr lvl="1">
              <a:defRPr/>
            </a:pPr>
            <a:r>
              <a:rPr lang="fr-FR" sz="1800" dirty="0" smtClean="0"/>
              <a:t>Activités :</a:t>
            </a:r>
          </a:p>
          <a:p>
            <a:pPr lvl="2">
              <a:defRPr/>
            </a:pPr>
            <a:r>
              <a:rPr lang="fr-FR" sz="1600" dirty="0" smtClean="0"/>
              <a:t>2 </a:t>
            </a:r>
            <a:r>
              <a:rPr lang="fr-FR" sz="1600" dirty="0"/>
              <a:t>2</a:t>
            </a:r>
            <a:r>
              <a:rPr lang="fr-FR" sz="1600" dirty="0" smtClean="0"/>
              <a:t>00 heures de vol</a:t>
            </a:r>
          </a:p>
          <a:p>
            <a:pPr lvl="2">
              <a:defRPr/>
            </a:pPr>
            <a:r>
              <a:rPr lang="fr-FR" sz="1600" dirty="0" smtClean="0"/>
              <a:t>1 800 décollages</a:t>
            </a:r>
          </a:p>
          <a:p>
            <a:pPr lvl="2">
              <a:defRPr/>
            </a:pPr>
            <a:r>
              <a:rPr lang="fr-FR" sz="1600" dirty="0" smtClean="0"/>
              <a:t>70 000km réalisés en vol sportif</a:t>
            </a:r>
          </a:p>
          <a:p>
            <a:pPr lvl="2">
              <a:defRPr/>
            </a:pPr>
            <a:endParaRPr lang="fr-FR" sz="1600" dirty="0"/>
          </a:p>
        </p:txBody>
      </p:sp>
      <p:pic>
        <p:nvPicPr>
          <p:cNvPr id="6148" name="Picture 2" descr="C:\Users\Philippe\Desktop\2011-09-03_Arrosage LFSS\IMG_08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78" r="31970"/>
          <a:stretch>
            <a:fillRect/>
          </a:stretch>
        </p:blipFill>
        <p:spPr bwMode="auto">
          <a:xfrm>
            <a:off x="5549900" y="1054100"/>
            <a:ext cx="3429000" cy="40957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Classe </a:t>
            </a:r>
            <a:r>
              <a:rPr lang="fr-FR" dirty="0" err="1"/>
              <a:t>A</a:t>
            </a:r>
            <a:r>
              <a:rPr lang="fr-FR" dirty="0" err="1" smtClean="0"/>
              <a:t>éroplaneur</a:t>
            </a:r>
            <a:r>
              <a:rPr lang="fr-FR" dirty="0" smtClean="0"/>
              <a:t> Lycée Jean-</a:t>
            </a:r>
            <a:r>
              <a:rPr lang="fr-FR" dirty="0" err="1" smtClean="0"/>
              <a:t>Brito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9900" y="990600"/>
            <a:ext cx="5156200" cy="5008563"/>
          </a:xfrm>
        </p:spPr>
        <p:txBody>
          <a:bodyPr/>
          <a:lstStyle/>
          <a:p>
            <a:pPr>
              <a:defRPr/>
            </a:pPr>
            <a:r>
              <a:rPr lang="fr-FR" sz="2000" dirty="0" smtClean="0"/>
              <a:t>PIV et le Lycée Jean </a:t>
            </a:r>
            <a:r>
              <a:rPr lang="fr-FR" sz="2000" dirty="0" err="1" smtClean="0"/>
              <a:t>Brito</a:t>
            </a:r>
            <a:r>
              <a:rPr lang="fr-FR" sz="2000" dirty="0" smtClean="0"/>
              <a:t> proposent une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 </a:t>
            </a:r>
            <a:r>
              <a:rPr lang="fr-FR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aéroplaneur</a:t>
            </a:r>
            <a:endParaRPr lang="fr-FR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fr-FR" sz="2000" dirty="0" smtClean="0"/>
          </a:p>
          <a:p>
            <a:pPr>
              <a:defRPr/>
            </a:pPr>
            <a:r>
              <a:rPr lang="fr-FR" sz="2000" dirty="0" smtClean="0"/>
              <a:t>Les élèves préparent :</a:t>
            </a:r>
          </a:p>
          <a:p>
            <a:pPr lvl="1">
              <a:defRPr/>
            </a:pPr>
            <a:r>
              <a:rPr lang="fr-FR" sz="1800" dirty="0" smtClean="0"/>
              <a:t>Brevet d’Initiation Aéronautique</a:t>
            </a:r>
          </a:p>
          <a:p>
            <a:pPr lvl="1">
              <a:defRPr/>
            </a:pPr>
            <a:r>
              <a:rPr lang="fr-FR" sz="1800" dirty="0" smtClean="0"/>
              <a:t>Brevet de Pilote de Planeur</a:t>
            </a:r>
          </a:p>
          <a:p>
            <a:pPr>
              <a:defRPr/>
            </a:pPr>
            <a:endParaRPr lang="fr-FR" sz="2000" dirty="0" smtClean="0"/>
          </a:p>
          <a:p>
            <a:pPr>
              <a:defRPr/>
            </a:pPr>
            <a:r>
              <a:rPr lang="fr-FR" sz="2000" dirty="0" smtClean="0"/>
              <a:t>Ils découvrent les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métiers de l’air </a:t>
            </a:r>
            <a:r>
              <a:rPr lang="fr-FR" sz="2000" dirty="0" smtClean="0"/>
              <a:t>et rencontrent des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professionnels</a:t>
            </a:r>
          </a:p>
          <a:p>
            <a:pPr lvl="1">
              <a:defRPr/>
            </a:pPr>
            <a:r>
              <a:rPr lang="fr-FR" sz="1800" dirty="0" smtClean="0"/>
              <a:t>PIV est correspondant d’Air Emploi</a:t>
            </a:r>
          </a:p>
          <a:p>
            <a:pPr>
              <a:defRPr/>
            </a:pPr>
            <a:endParaRPr lang="fr-FR" sz="2000" dirty="0" smtClean="0"/>
          </a:p>
          <a:p>
            <a:pPr>
              <a:defRPr/>
            </a:pPr>
            <a:r>
              <a:rPr lang="fr-FR" sz="2000" dirty="0" smtClean="0"/>
              <a:t>En 2011 : 4 élèves, 4 brevets</a:t>
            </a:r>
          </a:p>
          <a:p>
            <a:pPr>
              <a:defRPr/>
            </a:pPr>
            <a:r>
              <a:rPr lang="fr-FR" sz="2000" dirty="0" smtClean="0"/>
              <a:t>En 2012 : 11 élèves attendus!</a:t>
            </a:r>
            <a:endParaRPr lang="fr-FR" sz="2000" dirty="0"/>
          </a:p>
        </p:txBody>
      </p:sp>
      <p:pic>
        <p:nvPicPr>
          <p:cNvPr id="7173" name="Picture 3" descr="C:\Users\Philippe\Desktop\2009-01-31_Lycée_Bain\P10601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4538" y="3505200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C:\Users\Philippe\Desktop\2009-01-31_Lycée_Bain\P10601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4538" y="8382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21766" y="84435"/>
            <a:ext cx="292875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1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Ouest-France 12 novembre 2011</a:t>
            </a:r>
            <a:endParaRPr lang="fr-FR" sz="1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4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5738"/>
            <a:ext cx="4384817" cy="533400"/>
          </a:xfrm>
        </p:spPr>
        <p:txBody>
          <a:bodyPr/>
          <a:lstStyle/>
          <a:p>
            <a:r>
              <a:rPr lang="fr-FR" sz="2000" dirty="0" smtClean="0"/>
              <a:t>Témoignage d’un jeune</a:t>
            </a:r>
            <a:br>
              <a:rPr lang="fr-FR" sz="2000" dirty="0" smtClean="0"/>
            </a:br>
            <a:r>
              <a:rPr lang="fr-FR" sz="2000" dirty="0" smtClean="0"/>
              <a:t>du Lycée Jean </a:t>
            </a:r>
            <a:r>
              <a:rPr lang="fr-FR" sz="2000" dirty="0" err="1" smtClean="0"/>
              <a:t>Brito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965200"/>
            <a:ext cx="4524517" cy="370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5704" y="965200"/>
            <a:ext cx="3284295" cy="577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4994417" y="160338"/>
            <a:ext cx="43848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r>
              <a:rPr lang="fr-FR" sz="2000" dirty="0" smtClean="0">
                <a:solidFill>
                  <a:srgbClr val="FF3399"/>
                </a:solidFill>
              </a:rPr>
              <a:t>Au féminin!</a:t>
            </a:r>
            <a:endParaRPr lang="fr-FR" sz="20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16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83664" y="-29865"/>
            <a:ext cx="229075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1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Ouest-France </a:t>
            </a:r>
            <a:r>
              <a:rPr lang="fr-FR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  <a:r>
              <a:rPr lang="fr-FR" sz="1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juin 2011</a:t>
            </a:r>
            <a:endParaRPr lang="fr-FR" sz="1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81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900" y="109538"/>
            <a:ext cx="8229600" cy="533400"/>
          </a:xfrm>
        </p:spPr>
        <p:txBody>
          <a:bodyPr/>
          <a:lstStyle/>
          <a:p>
            <a:r>
              <a:rPr lang="fr-FR" sz="2800" dirty="0" smtClean="0"/>
              <a:t>La filière rennaise des jeunes sportifs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13100" y="660400"/>
            <a:ext cx="5689600" cy="5008563"/>
          </a:xfrm>
        </p:spPr>
        <p:txBody>
          <a:bodyPr/>
          <a:lstStyle/>
          <a:p>
            <a:r>
              <a:rPr lang="fr-FR" sz="2400" dirty="0" smtClean="0"/>
              <a:t>2011 :</a:t>
            </a:r>
          </a:p>
          <a:p>
            <a:pPr lvl="1"/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Championnat du Monde Juniors 2011</a:t>
            </a:r>
          </a:p>
          <a:p>
            <a:pPr lvl="2"/>
            <a:r>
              <a:rPr lang="fr-FR" sz="1800" dirty="0" smtClean="0"/>
              <a:t>Benjamin </a:t>
            </a:r>
            <a:r>
              <a:rPr lang="fr-FR" sz="1800" dirty="0" err="1" smtClean="0"/>
              <a:t>Vadès</a:t>
            </a:r>
            <a:r>
              <a:rPr lang="fr-FR" sz="1800" dirty="0" smtClean="0"/>
              <a:t> : 12</a:t>
            </a:r>
            <a:r>
              <a:rPr lang="fr-FR" sz="1800" baseline="30000" dirty="0" smtClean="0"/>
              <a:t>ème</a:t>
            </a:r>
            <a:endParaRPr lang="fr-FR" sz="1800" dirty="0" smtClean="0"/>
          </a:p>
          <a:p>
            <a:pPr lvl="1"/>
            <a:r>
              <a:rPr lang="fr-FR" sz="2000" dirty="0" smtClean="0"/>
              <a:t>Nombreuses participations en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compétitions nationales et régionales</a:t>
            </a:r>
          </a:p>
          <a:p>
            <a:pPr lvl="1"/>
            <a:r>
              <a:rPr lang="fr-FR" sz="2000" dirty="0" smtClean="0"/>
              <a:t>2 nouveaux 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instructeurs -25 ans </a:t>
            </a:r>
            <a:r>
              <a:rPr lang="fr-FR" sz="2000" dirty="0" smtClean="0"/>
              <a:t>: </a:t>
            </a:r>
            <a:br>
              <a:rPr lang="fr-FR" sz="2000" dirty="0" smtClean="0"/>
            </a:br>
            <a:r>
              <a:rPr lang="fr-FR" sz="2000" dirty="0" smtClean="0"/>
              <a:t>Damien </a:t>
            </a:r>
            <a:r>
              <a:rPr lang="fr-FR" sz="2000" dirty="0" err="1" smtClean="0"/>
              <a:t>Cadiot</a:t>
            </a:r>
            <a:r>
              <a:rPr lang="fr-FR" sz="2000" dirty="0" smtClean="0"/>
              <a:t> et Antoine </a:t>
            </a:r>
            <a:r>
              <a:rPr lang="fr-FR" sz="2000" dirty="0" err="1" smtClean="0"/>
              <a:t>Martorana</a:t>
            </a:r>
            <a:endParaRPr lang="fr-FR" sz="2000" dirty="0" smtClean="0"/>
          </a:p>
          <a:p>
            <a:r>
              <a:rPr lang="fr-FR" sz="2400" dirty="0" smtClean="0"/>
              <a:t>2012 :</a:t>
            </a:r>
          </a:p>
          <a:p>
            <a:pPr lvl="1"/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SHN Jeunes </a:t>
            </a:r>
            <a:r>
              <a:rPr lang="fr-FR" sz="2000" dirty="0" smtClean="0"/>
              <a:t>:  Benjamin </a:t>
            </a:r>
            <a:r>
              <a:rPr lang="fr-FR" sz="2000" dirty="0" err="1" smtClean="0"/>
              <a:t>Vadès</a:t>
            </a:r>
            <a:r>
              <a:rPr lang="fr-FR" sz="2000" dirty="0" smtClean="0"/>
              <a:t>, Hugues Colin</a:t>
            </a:r>
          </a:p>
          <a:p>
            <a:pPr lvl="1"/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Espoir</a:t>
            </a:r>
            <a:r>
              <a:rPr lang="fr-FR" sz="2000" dirty="0" smtClean="0"/>
              <a:t> : Antoine </a:t>
            </a:r>
            <a:r>
              <a:rPr lang="fr-FR" sz="2000" dirty="0" err="1" smtClean="0"/>
              <a:t>Martorana</a:t>
            </a:r>
            <a:endParaRPr lang="fr-FR" sz="2000" dirty="0" smtClean="0"/>
          </a:p>
          <a:p>
            <a:pPr lvl="1"/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Espoirs fédéraux </a:t>
            </a:r>
            <a:r>
              <a:rPr lang="fr-FR" sz="2000" dirty="0" smtClean="0"/>
              <a:t>: David Le Potier, Aude Untersee</a:t>
            </a:r>
          </a:p>
          <a:p>
            <a:pPr lvl="1"/>
            <a:r>
              <a:rPr lang="fr-FR" sz="2000" dirty="0" smtClean="0"/>
              <a:t>Première participation pour Timothée Pierre… et d’autres attendues!</a:t>
            </a:r>
            <a:endParaRPr lang="fr-FR" sz="2000" dirty="0"/>
          </a:p>
          <a:p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655"/>
          <a:stretch/>
        </p:blipFill>
        <p:spPr bwMode="auto">
          <a:xfrm>
            <a:off x="692150" y="788988"/>
            <a:ext cx="2545116" cy="35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326014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6976</TotalTime>
  <Words>1588</Words>
  <Application>Microsoft Office PowerPoint</Application>
  <PresentationFormat>Affichage à l'écran (4:3)</PresentationFormat>
  <Paragraphs>300</Paragraphs>
  <Slides>31</Slides>
  <Notes>31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Modèle par défaut</vt:lpstr>
      <vt:lpstr>Projet de Développement PLANEUR DURABLE 2012</vt:lpstr>
      <vt:lpstr>Les Planeurs d’Ille-et-Vilaine (PIV)</vt:lpstr>
      <vt:lpstr>Les moyens de PIV</vt:lpstr>
      <vt:lpstr>Bilan 2011 : Première année à LFSS</vt:lpstr>
      <vt:lpstr>Classe Aéroplaneur Lycée Jean-Brito</vt:lpstr>
      <vt:lpstr>Diapositive 6</vt:lpstr>
      <vt:lpstr>Témoignage d’un jeune du Lycée Jean Brito</vt:lpstr>
      <vt:lpstr>Diapositive 8</vt:lpstr>
      <vt:lpstr>La filière rennaise des jeunes sportifs</vt:lpstr>
      <vt:lpstr>Constats</vt:lpstr>
      <vt:lpstr>Projet « Planeur Durable 2012 »</vt:lpstr>
      <vt:lpstr>Lot 1 : Treuil</vt:lpstr>
      <vt:lpstr>Lot 1 : Treuil</vt:lpstr>
      <vt:lpstr>Lot 1 : Treuil</vt:lpstr>
      <vt:lpstr>Diapositive 15</vt:lpstr>
      <vt:lpstr>Diapositive 16</vt:lpstr>
      <vt:lpstr>Lot 1 : Handi-Treuil</vt:lpstr>
      <vt:lpstr>Lot 1 : Handi-Treuil</vt:lpstr>
      <vt:lpstr>Lot 1 : Handi-Treuil</vt:lpstr>
      <vt:lpstr>Lot 1 : Handi-Treuil</vt:lpstr>
      <vt:lpstr>Lot 2 : Handi-Planeur et Performances</vt:lpstr>
      <vt:lpstr>Lot 2 : Handi-Planeur et Performances</vt:lpstr>
      <vt:lpstr>Lot 3 : Modernisation du remorqueur</vt:lpstr>
      <vt:lpstr>Lot 3 : Modernisation du remorqueur</vt:lpstr>
      <vt:lpstr>Prochains Evènements à Saint-Sulpice</vt:lpstr>
      <vt:lpstr>Nos Besoins</vt:lpstr>
      <vt:lpstr>Diapositive 27</vt:lpstr>
      <vt:lpstr>Points d’avancement</vt:lpstr>
      <vt:lpstr>Points d’avancement</vt:lpstr>
      <vt:lpstr>Points d’avancement Compétitions</vt:lpstr>
      <vt:lpstr>Diapositive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Philippe</dc:creator>
  <cp:lastModifiedBy>Philippe DE PECHY</cp:lastModifiedBy>
  <cp:revision>529</cp:revision>
  <dcterms:created xsi:type="dcterms:W3CDTF">1601-01-01T00:00:00Z</dcterms:created>
  <dcterms:modified xsi:type="dcterms:W3CDTF">2012-01-25T14:34:36Z</dcterms:modified>
</cp:coreProperties>
</file>